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6" r:id="rId4"/>
    <p:sldId id="269" r:id="rId5"/>
    <p:sldId id="271" r:id="rId6"/>
    <p:sldId id="287" r:id="rId7"/>
    <p:sldId id="272" r:id="rId8"/>
    <p:sldId id="288" r:id="rId9"/>
    <p:sldId id="276" r:id="rId10"/>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92023B9-3A93-3E4A-9674-69208CA9DC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67DAD3-F06D-4D43-B229-041F7DB161B9}"/>
              </a:ext>
            </a:extLst>
          </p:cNvPr>
          <p:cNvSpPr>
            <a:spLocks noGrp="1"/>
          </p:cNvSpPr>
          <p:nvPr>
            <p:ph type="ctrTitle"/>
          </p:nvPr>
        </p:nvSpPr>
        <p:spPr>
          <a:xfrm>
            <a:off x="665922" y="1837979"/>
            <a:ext cx="6639339" cy="2584933"/>
          </a:xfrm>
        </p:spPr>
        <p:txBody>
          <a:bodyPr anchor="b"/>
          <a:lstStyle>
            <a:lvl1pPr algn="l">
              <a:defRPr sz="6000">
                <a:solidFill>
                  <a:schemeClr val="bg1"/>
                </a:solidFill>
              </a:defRPr>
            </a:lvl1pPr>
          </a:lstStyle>
          <a:p>
            <a:r>
              <a:rPr lang="en-GB" dirty="0"/>
              <a:t>Click to edit Master title style</a:t>
            </a:r>
            <a:endParaRPr lang="en-EE" dirty="0"/>
          </a:p>
        </p:txBody>
      </p:sp>
      <p:sp>
        <p:nvSpPr>
          <p:cNvPr id="3" name="Subtitle 2">
            <a:extLst>
              <a:ext uri="{FF2B5EF4-FFF2-40B4-BE49-F238E27FC236}">
                <a16:creationId xmlns:a16="http://schemas.microsoft.com/office/drawing/2014/main" id="{EC9AD6F9-7DA5-A142-912D-18DF9046EF22}"/>
              </a:ext>
            </a:extLst>
          </p:cNvPr>
          <p:cNvSpPr>
            <a:spLocks noGrp="1"/>
          </p:cNvSpPr>
          <p:nvPr>
            <p:ph type="subTitle" idx="1"/>
          </p:nvPr>
        </p:nvSpPr>
        <p:spPr>
          <a:xfrm>
            <a:off x="665922" y="4641573"/>
            <a:ext cx="6639339" cy="133184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0" name="Date Placeholder 1">
            <a:extLst>
              <a:ext uri="{FF2B5EF4-FFF2-40B4-BE49-F238E27FC236}">
                <a16:creationId xmlns:a16="http://schemas.microsoft.com/office/drawing/2014/main" id="{6F6D4A8D-C587-D343-9C7A-B0E64C1C7FE9}"/>
              </a:ext>
            </a:extLst>
          </p:cNvPr>
          <p:cNvSpPr>
            <a:spLocks noGrp="1"/>
          </p:cNvSpPr>
          <p:nvPr>
            <p:ph type="dt" sz="half" idx="10"/>
          </p:nvPr>
        </p:nvSpPr>
        <p:spPr>
          <a:xfrm>
            <a:off x="665922" y="6356350"/>
            <a:ext cx="2915478" cy="365125"/>
          </a:xfrm>
          <a:prstGeom prst="rect">
            <a:avLst/>
          </a:prstGeom>
        </p:spPr>
        <p:txBody>
          <a:bodyPr/>
          <a:lstStyle>
            <a:lvl1pPr>
              <a:defRPr sz="16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fld id="{A6038916-7E30-A442-94D1-7185435C2549}" type="datetimeFigureOut">
              <a:rPr lang="en-EE" smtClean="0"/>
              <a:pPr/>
              <a:t>03/24/2022</a:t>
            </a:fld>
            <a:endParaRPr lang="en-EE"/>
          </a:p>
        </p:txBody>
      </p:sp>
    </p:spTree>
    <p:extLst>
      <p:ext uri="{BB962C8B-B14F-4D97-AF65-F5344CB8AC3E}">
        <p14:creationId xmlns:p14="http://schemas.microsoft.com/office/powerpoint/2010/main" val="104700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A dog sitting on an orange background&#10;&#10;Description automatically generated with medium confidence">
            <a:extLst>
              <a:ext uri="{FF2B5EF4-FFF2-40B4-BE49-F238E27FC236}">
                <a16:creationId xmlns:a16="http://schemas.microsoft.com/office/drawing/2014/main" id="{B0DAB3CB-2B5D-8846-85FA-A2D1957807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325810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0656F-BF42-1441-8CD2-DCA61DD9910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87765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460998B-65EA-A04F-937E-C1A1FDBAFF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A3D4BB6-02F8-FD49-BBB8-4E106A8C3773}"/>
              </a:ext>
            </a:extLst>
          </p:cNvPr>
          <p:cNvSpPr>
            <a:spLocks noGrp="1"/>
          </p:cNvSpPr>
          <p:nvPr>
            <p:ph type="ctrTitle"/>
          </p:nvPr>
        </p:nvSpPr>
        <p:spPr>
          <a:xfrm>
            <a:off x="1260613" y="1520900"/>
            <a:ext cx="9670774" cy="3816200"/>
          </a:xfrm>
          <a:ln>
            <a:noFill/>
          </a:ln>
        </p:spPr>
        <p:txBody>
          <a:bodyPr anchor="ctr">
            <a:normAutofit/>
          </a:bodyPr>
          <a:lstStyle>
            <a:lvl1pPr algn="ctr">
              <a:defRPr sz="5400">
                <a:solidFill>
                  <a:schemeClr val="bg1"/>
                </a:solidFill>
              </a:defRPr>
            </a:lvl1pPr>
          </a:lstStyle>
          <a:p>
            <a:r>
              <a:rPr lang="en-GB" dirty="0"/>
              <a:t>Click to edit Master title style</a:t>
            </a:r>
            <a:endParaRPr lang="en-EE" dirty="0"/>
          </a:p>
        </p:txBody>
      </p:sp>
      <p:sp>
        <p:nvSpPr>
          <p:cNvPr id="8" name="TextBox 7">
            <a:extLst>
              <a:ext uri="{FF2B5EF4-FFF2-40B4-BE49-F238E27FC236}">
                <a16:creationId xmlns:a16="http://schemas.microsoft.com/office/drawing/2014/main" id="{36B7B64C-2113-E747-85CB-B70ABE060BE0}"/>
              </a:ext>
            </a:extLst>
          </p:cNvPr>
          <p:cNvSpPr txBox="1"/>
          <p:nvPr userDrawn="1"/>
        </p:nvSpPr>
        <p:spPr>
          <a:xfrm>
            <a:off x="3047172" y="6040646"/>
            <a:ext cx="6097656" cy="430887"/>
          </a:xfrm>
          <a:prstGeom prst="rect">
            <a:avLst/>
          </a:prstGeom>
          <a:noFill/>
        </p:spPr>
        <p:txBody>
          <a:bodyPr wrap="square">
            <a:spAutoFit/>
          </a:bodyPr>
          <a:lstStyle/>
          <a:p>
            <a:pPr algn="ctr"/>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160280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431F6DC-3CBB-7A4D-BB00-9537F7362899}"/>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7" name="Title 1">
            <a:extLst>
              <a:ext uri="{FF2B5EF4-FFF2-40B4-BE49-F238E27FC236}">
                <a16:creationId xmlns:a16="http://schemas.microsoft.com/office/drawing/2014/main" id="{CA3D4BB6-02F8-FD49-BBB8-4E106A8C3773}"/>
              </a:ext>
            </a:extLst>
          </p:cNvPr>
          <p:cNvSpPr>
            <a:spLocks noGrp="1"/>
          </p:cNvSpPr>
          <p:nvPr>
            <p:ph type="ctrTitle"/>
          </p:nvPr>
        </p:nvSpPr>
        <p:spPr>
          <a:xfrm>
            <a:off x="1260613" y="1520900"/>
            <a:ext cx="9670774" cy="3816200"/>
          </a:xfrm>
          <a:ln>
            <a:noFill/>
          </a:ln>
        </p:spPr>
        <p:txBody>
          <a:bodyPr anchor="ctr">
            <a:normAutofit/>
          </a:bodyPr>
          <a:lstStyle>
            <a:lvl1pPr algn="ctr">
              <a:defRPr sz="5400">
                <a:solidFill>
                  <a:schemeClr val="bg1"/>
                </a:solidFill>
              </a:defRPr>
            </a:lvl1pPr>
          </a:lstStyle>
          <a:p>
            <a:r>
              <a:rPr lang="en-GB" dirty="0"/>
              <a:t>Click to edit Master title style</a:t>
            </a:r>
            <a:endParaRPr lang="en-EE" dirty="0"/>
          </a:p>
        </p:txBody>
      </p:sp>
    </p:spTree>
    <p:extLst>
      <p:ext uri="{BB962C8B-B14F-4D97-AF65-F5344CB8AC3E}">
        <p14:creationId xmlns:p14="http://schemas.microsoft.com/office/powerpoint/2010/main" val="229029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Logo&#10;&#10;Description automatically generated with medium confidence">
            <a:extLst>
              <a:ext uri="{FF2B5EF4-FFF2-40B4-BE49-F238E27FC236}">
                <a16:creationId xmlns:a16="http://schemas.microsoft.com/office/drawing/2014/main" id="{78875D51-6CDC-C945-B79E-02CCC6EF0F38}"/>
              </a:ext>
            </a:extLst>
          </p:cNvPr>
          <p:cNvPicPr>
            <a:picLocks noChangeAspect="1"/>
          </p:cNvPicPr>
          <p:nvPr userDrawn="1"/>
        </p:nvPicPr>
        <p:blipFill>
          <a:blip r:embed="rId2"/>
          <a:stretch>
            <a:fillRect/>
          </a:stretch>
        </p:blipFill>
        <p:spPr>
          <a:xfrm>
            <a:off x="665922" y="408954"/>
            <a:ext cx="2916644" cy="1046091"/>
          </a:xfrm>
          <a:prstGeom prst="rect">
            <a:avLst/>
          </a:prstGeom>
        </p:spPr>
      </p:pic>
      <p:sp>
        <p:nvSpPr>
          <p:cNvPr id="2" name="Rectangle 1">
            <a:extLst>
              <a:ext uri="{FF2B5EF4-FFF2-40B4-BE49-F238E27FC236}">
                <a16:creationId xmlns:a16="http://schemas.microsoft.com/office/drawing/2014/main" id="{AE167DD5-A5B6-4742-A7BF-57B0A403D41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dirty="0"/>
          </a:p>
        </p:txBody>
      </p:sp>
      <p:pic>
        <p:nvPicPr>
          <p:cNvPr id="3" name="Picture 2">
            <a:extLst>
              <a:ext uri="{FF2B5EF4-FFF2-40B4-BE49-F238E27FC236}">
                <a16:creationId xmlns:a16="http://schemas.microsoft.com/office/drawing/2014/main" id="{1E19DB36-D208-D04B-8EF6-481AA2D3599D}"/>
              </a:ext>
            </a:extLst>
          </p:cNvPr>
          <p:cNvPicPr>
            <a:picLocks noChangeAspect="1"/>
          </p:cNvPicPr>
          <p:nvPr userDrawn="1"/>
        </p:nvPicPr>
        <p:blipFill>
          <a:blip r:embed="rId3"/>
          <a:stretch>
            <a:fillRect/>
          </a:stretch>
        </p:blipFill>
        <p:spPr>
          <a:xfrm>
            <a:off x="556912" y="2841138"/>
            <a:ext cx="1075954" cy="1058170"/>
          </a:xfrm>
          <a:prstGeom prst="rect">
            <a:avLst/>
          </a:prstGeom>
        </p:spPr>
      </p:pic>
      <p:pic>
        <p:nvPicPr>
          <p:cNvPr id="4" name="Picture 3">
            <a:extLst>
              <a:ext uri="{FF2B5EF4-FFF2-40B4-BE49-F238E27FC236}">
                <a16:creationId xmlns:a16="http://schemas.microsoft.com/office/drawing/2014/main" id="{7BFE9543-14EA-9746-A28B-13BF2AE6A590}"/>
              </a:ext>
            </a:extLst>
          </p:cNvPr>
          <p:cNvPicPr>
            <a:picLocks noChangeAspect="1"/>
          </p:cNvPicPr>
          <p:nvPr userDrawn="1"/>
        </p:nvPicPr>
        <p:blipFill>
          <a:blip r:embed="rId4"/>
          <a:stretch>
            <a:fillRect/>
          </a:stretch>
        </p:blipFill>
        <p:spPr>
          <a:xfrm>
            <a:off x="6275964" y="2811294"/>
            <a:ext cx="898111" cy="1084846"/>
          </a:xfrm>
          <a:prstGeom prst="rect">
            <a:avLst/>
          </a:prstGeom>
        </p:spPr>
      </p:pic>
      <p:sp>
        <p:nvSpPr>
          <p:cNvPr id="5" name="TextBox 4">
            <a:extLst>
              <a:ext uri="{FF2B5EF4-FFF2-40B4-BE49-F238E27FC236}">
                <a16:creationId xmlns:a16="http://schemas.microsoft.com/office/drawing/2014/main" id="{BC33398A-9686-4E44-9E8E-F2583E171DD3}"/>
              </a:ext>
            </a:extLst>
          </p:cNvPr>
          <p:cNvSpPr txBox="1"/>
          <p:nvPr userDrawn="1"/>
        </p:nvSpPr>
        <p:spPr>
          <a:xfrm>
            <a:off x="1859584" y="1734542"/>
            <a:ext cx="3720548" cy="707886"/>
          </a:xfrm>
          <a:prstGeom prst="rect">
            <a:avLst/>
          </a:prstGeom>
          <a:noFill/>
          <a:ln>
            <a:noFill/>
          </a:ln>
        </p:spPr>
        <p:txBody>
          <a:bodyPr wrap="square" rtlCol="0">
            <a:spAutoFit/>
          </a:bodyPr>
          <a:lstStyle/>
          <a:p>
            <a:r>
              <a:rPr lang="en-GB" sz="4000" b="1" dirty="0" err="1">
                <a:solidFill>
                  <a:schemeClr val="accent1"/>
                </a:solidFill>
                <a:latin typeface="Bitter" pitchFamily="2" charset="77"/>
                <a:cs typeface="Arial" panose="020B0604020202020204" pitchFamily="34" charset="0"/>
              </a:rPr>
              <a:t>Visioon</a:t>
            </a:r>
            <a:endParaRPr lang="en-EE" sz="4000" b="1" dirty="0">
              <a:solidFill>
                <a:schemeClr val="accent1"/>
              </a:solidFill>
              <a:latin typeface="Bitter" pitchFamily="2" charset="77"/>
              <a:cs typeface="Arial" panose="020B0604020202020204" pitchFamily="34" charset="0"/>
            </a:endParaRPr>
          </a:p>
        </p:txBody>
      </p:sp>
      <p:sp>
        <p:nvSpPr>
          <p:cNvPr id="14" name="TextBox 13">
            <a:extLst>
              <a:ext uri="{FF2B5EF4-FFF2-40B4-BE49-F238E27FC236}">
                <a16:creationId xmlns:a16="http://schemas.microsoft.com/office/drawing/2014/main" id="{7FFEB082-27CF-A740-AD0F-2BFD3EB33008}"/>
              </a:ext>
            </a:extLst>
          </p:cNvPr>
          <p:cNvSpPr txBox="1"/>
          <p:nvPr userDrawn="1"/>
        </p:nvSpPr>
        <p:spPr>
          <a:xfrm>
            <a:off x="1859584" y="2841138"/>
            <a:ext cx="3720548" cy="1200329"/>
          </a:xfrm>
          <a:prstGeom prst="rect">
            <a:avLst/>
          </a:prstGeom>
          <a:noFill/>
          <a:ln>
            <a:noFill/>
          </a:ln>
        </p:spPr>
        <p:txBody>
          <a:bodyPr wrap="square" rtlCol="0">
            <a:spAutoFit/>
          </a:bodyPr>
          <a:lstStyle/>
          <a:p>
            <a:pPr>
              <a:lnSpc>
                <a:spcPts val="2880"/>
              </a:lnSpc>
              <a:spcBef>
                <a:spcPts val="0"/>
              </a:spcBef>
              <a:spcAft>
                <a:spcPts val="0"/>
              </a:spcAft>
            </a:pP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Lihtsad</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lahendused</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positiivsed</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muutused</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elus</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EE" sz="2200" b="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DECCE69F-CCC6-154E-9F4B-2B217DF410DB}"/>
              </a:ext>
            </a:extLst>
          </p:cNvPr>
          <p:cNvSpPr txBox="1"/>
          <p:nvPr userDrawn="1"/>
        </p:nvSpPr>
        <p:spPr>
          <a:xfrm>
            <a:off x="7517296" y="2841138"/>
            <a:ext cx="3720548" cy="1179234"/>
          </a:xfrm>
          <a:prstGeom prst="rect">
            <a:avLst/>
          </a:prstGeom>
          <a:noFill/>
          <a:ln>
            <a:noFill/>
          </a:ln>
        </p:spPr>
        <p:txBody>
          <a:bodyPr wrap="square" rtlCol="0">
            <a:spAutoFit/>
          </a:bodyPr>
          <a:lstStyle/>
          <a:p>
            <a:pPr>
              <a:lnSpc>
                <a:spcPts val="2880"/>
              </a:lnSpc>
              <a:spcBef>
                <a:spcPts val="0"/>
              </a:spcBef>
              <a:spcAft>
                <a:spcPts val="0"/>
              </a:spcAft>
            </a:pP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Kindlustame</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Eesti</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ts val="2880"/>
              </a:lnSpc>
              <a:spcBef>
                <a:spcPts val="0"/>
              </a:spcBef>
              <a:spcAft>
                <a:spcPts val="0"/>
              </a:spcAft>
            </a:pP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iseseisvat</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toimetulekut</a:t>
            </a:r>
            <a:endParaRPr lang="en-GB" sz="22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ts val="2880"/>
              </a:lnSpc>
              <a:spcBef>
                <a:spcPts val="0"/>
              </a:spcBef>
              <a:spcAft>
                <a:spcPts val="0"/>
              </a:spcAft>
            </a:pP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2200" b="0" dirty="0" err="1">
                <a:solidFill>
                  <a:schemeClr val="bg1"/>
                </a:solidFill>
                <a:latin typeface="Roboto" panose="02000000000000000000" pitchFamily="2" charset="0"/>
                <a:ea typeface="Roboto" panose="02000000000000000000" pitchFamily="2" charset="0"/>
                <a:cs typeface="Arial" panose="020B0604020202020204" pitchFamily="34" charset="0"/>
              </a:rPr>
              <a:t>heaolu</a:t>
            </a:r>
            <a:r>
              <a:rPr lang="en-GB" sz="2200" b="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EE" sz="2200" b="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975D9FEE-5C3E-7347-A161-1FEC0BBE78E0}"/>
              </a:ext>
            </a:extLst>
          </p:cNvPr>
          <p:cNvSpPr txBox="1"/>
          <p:nvPr userDrawn="1"/>
        </p:nvSpPr>
        <p:spPr>
          <a:xfrm>
            <a:off x="7517296" y="1734542"/>
            <a:ext cx="3720548" cy="707886"/>
          </a:xfrm>
          <a:prstGeom prst="rect">
            <a:avLst/>
          </a:prstGeom>
          <a:noFill/>
          <a:ln>
            <a:noFill/>
          </a:ln>
        </p:spPr>
        <p:txBody>
          <a:bodyPr wrap="square" rtlCol="0">
            <a:spAutoFit/>
          </a:bodyPr>
          <a:lstStyle/>
          <a:p>
            <a:r>
              <a:rPr lang="en-GB" sz="4000" b="1" dirty="0" err="1">
                <a:solidFill>
                  <a:schemeClr val="accent1"/>
                </a:solidFill>
                <a:latin typeface="Bitter" pitchFamily="2" charset="77"/>
                <a:cs typeface="Arial" panose="020B0604020202020204" pitchFamily="34" charset="0"/>
              </a:rPr>
              <a:t>Missioon</a:t>
            </a:r>
            <a:endParaRPr lang="en-EE" sz="4000" b="1" dirty="0">
              <a:solidFill>
                <a:schemeClr val="accent1"/>
              </a:solidFill>
              <a:latin typeface="Bitter" pitchFamily="2" charset="77"/>
              <a:cs typeface="Arial" panose="020B0604020202020204" pitchFamily="34" charset="0"/>
            </a:endParaRPr>
          </a:p>
        </p:txBody>
      </p:sp>
    </p:spTree>
    <p:extLst>
      <p:ext uri="{BB962C8B-B14F-4D97-AF65-F5344CB8AC3E}">
        <p14:creationId xmlns:p14="http://schemas.microsoft.com/office/powerpoint/2010/main" val="2419319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descr="Logo&#10;&#10;Description automatically generated with medium confidence">
            <a:extLst>
              <a:ext uri="{FF2B5EF4-FFF2-40B4-BE49-F238E27FC236}">
                <a16:creationId xmlns:a16="http://schemas.microsoft.com/office/drawing/2014/main" id="{78875D51-6CDC-C945-B79E-02CCC6EF0F38}"/>
              </a:ext>
            </a:extLst>
          </p:cNvPr>
          <p:cNvPicPr>
            <a:picLocks noChangeAspect="1"/>
          </p:cNvPicPr>
          <p:nvPr userDrawn="1"/>
        </p:nvPicPr>
        <p:blipFill>
          <a:blip r:embed="rId2"/>
          <a:stretch>
            <a:fillRect/>
          </a:stretch>
        </p:blipFill>
        <p:spPr>
          <a:xfrm>
            <a:off x="665922" y="408954"/>
            <a:ext cx="2916644" cy="1046091"/>
          </a:xfrm>
          <a:prstGeom prst="rect">
            <a:avLst/>
          </a:prstGeom>
        </p:spPr>
      </p:pic>
      <p:sp>
        <p:nvSpPr>
          <p:cNvPr id="2" name="Rectangle 1">
            <a:extLst>
              <a:ext uri="{FF2B5EF4-FFF2-40B4-BE49-F238E27FC236}">
                <a16:creationId xmlns:a16="http://schemas.microsoft.com/office/drawing/2014/main" id="{AE167DD5-A5B6-4742-A7BF-57B0A403D41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5" name="TextBox 4">
            <a:extLst>
              <a:ext uri="{FF2B5EF4-FFF2-40B4-BE49-F238E27FC236}">
                <a16:creationId xmlns:a16="http://schemas.microsoft.com/office/drawing/2014/main" id="{BC33398A-9686-4E44-9E8E-F2583E171DD3}"/>
              </a:ext>
            </a:extLst>
          </p:cNvPr>
          <p:cNvSpPr txBox="1"/>
          <p:nvPr userDrawn="1"/>
        </p:nvSpPr>
        <p:spPr>
          <a:xfrm>
            <a:off x="1851992" y="541933"/>
            <a:ext cx="3720548" cy="707886"/>
          </a:xfrm>
          <a:prstGeom prst="rect">
            <a:avLst/>
          </a:prstGeom>
          <a:noFill/>
          <a:ln>
            <a:noFill/>
          </a:ln>
        </p:spPr>
        <p:txBody>
          <a:bodyPr wrap="square" rtlCol="0">
            <a:spAutoFit/>
          </a:bodyPr>
          <a:lstStyle/>
          <a:p>
            <a:r>
              <a:rPr lang="en-GB" sz="4000" b="1" dirty="0" err="1">
                <a:solidFill>
                  <a:schemeClr val="accent1"/>
                </a:solidFill>
                <a:latin typeface="Bitter" pitchFamily="2" charset="77"/>
                <a:cs typeface="Arial" panose="020B0604020202020204" pitchFamily="34" charset="0"/>
              </a:rPr>
              <a:t>Väärtused</a:t>
            </a:r>
            <a:endParaRPr lang="en-EE" sz="4000" b="1" dirty="0">
              <a:solidFill>
                <a:schemeClr val="accent1"/>
              </a:solidFill>
              <a:latin typeface="Bitter" pitchFamily="2" charset="77"/>
              <a:cs typeface="Arial" panose="020B0604020202020204" pitchFamily="34" charset="0"/>
            </a:endParaRPr>
          </a:p>
        </p:txBody>
      </p:sp>
      <p:sp>
        <p:nvSpPr>
          <p:cNvPr id="14" name="TextBox 13">
            <a:extLst>
              <a:ext uri="{FF2B5EF4-FFF2-40B4-BE49-F238E27FC236}">
                <a16:creationId xmlns:a16="http://schemas.microsoft.com/office/drawing/2014/main" id="{7FFEB082-27CF-A740-AD0F-2BFD3EB33008}"/>
              </a:ext>
            </a:extLst>
          </p:cNvPr>
          <p:cNvSpPr txBox="1"/>
          <p:nvPr userDrawn="1"/>
        </p:nvSpPr>
        <p:spPr>
          <a:xfrm>
            <a:off x="1851991" y="1648529"/>
            <a:ext cx="4244009" cy="2339102"/>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Hoolivus</a:t>
            </a: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Märkame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prognoosime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vajadusi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elukaarel</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et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pakkuda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sellest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lähtuvalt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abi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toetust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Meil</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on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võimalus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vastutus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parandada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oma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tööga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Eesti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elu</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Seda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tehes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kliendi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kolleegi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kui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ka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koostööpartneri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suhtes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hoolivad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lugupidavad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7E539A0F-F49C-F749-AA4E-B498F924945C}"/>
              </a:ext>
            </a:extLst>
          </p:cNvPr>
          <p:cNvPicPr>
            <a:picLocks noChangeAspect="1"/>
          </p:cNvPicPr>
          <p:nvPr userDrawn="1"/>
        </p:nvPicPr>
        <p:blipFill>
          <a:blip r:embed="rId3"/>
          <a:stretch>
            <a:fillRect/>
          </a:stretch>
        </p:blipFill>
        <p:spPr>
          <a:xfrm>
            <a:off x="578198" y="1746428"/>
            <a:ext cx="907075" cy="772138"/>
          </a:xfrm>
          <a:prstGeom prst="rect">
            <a:avLst/>
          </a:prstGeom>
        </p:spPr>
      </p:pic>
      <p:pic>
        <p:nvPicPr>
          <p:cNvPr id="8" name="Picture 7">
            <a:extLst>
              <a:ext uri="{FF2B5EF4-FFF2-40B4-BE49-F238E27FC236}">
                <a16:creationId xmlns:a16="http://schemas.microsoft.com/office/drawing/2014/main" id="{FFEDC586-416B-6849-AD2F-0A058700F7F4}"/>
              </a:ext>
            </a:extLst>
          </p:cNvPr>
          <p:cNvPicPr>
            <a:picLocks noChangeAspect="1"/>
          </p:cNvPicPr>
          <p:nvPr userDrawn="1"/>
        </p:nvPicPr>
        <p:blipFill>
          <a:blip r:embed="rId4"/>
          <a:stretch>
            <a:fillRect/>
          </a:stretch>
        </p:blipFill>
        <p:spPr>
          <a:xfrm>
            <a:off x="563205" y="4432681"/>
            <a:ext cx="937060" cy="914571"/>
          </a:xfrm>
          <a:prstGeom prst="rect">
            <a:avLst/>
          </a:prstGeom>
        </p:spPr>
      </p:pic>
      <p:pic>
        <p:nvPicPr>
          <p:cNvPr id="9" name="Picture 8">
            <a:extLst>
              <a:ext uri="{FF2B5EF4-FFF2-40B4-BE49-F238E27FC236}">
                <a16:creationId xmlns:a16="http://schemas.microsoft.com/office/drawing/2014/main" id="{27854711-A621-7441-96DD-32E115019622}"/>
              </a:ext>
            </a:extLst>
          </p:cNvPr>
          <p:cNvPicPr>
            <a:picLocks noChangeAspect="1"/>
          </p:cNvPicPr>
          <p:nvPr userDrawn="1"/>
        </p:nvPicPr>
        <p:blipFill>
          <a:blip r:embed="rId5"/>
          <a:stretch>
            <a:fillRect/>
          </a:stretch>
        </p:blipFill>
        <p:spPr>
          <a:xfrm>
            <a:off x="6407978" y="1746428"/>
            <a:ext cx="877089" cy="1004529"/>
          </a:xfrm>
          <a:prstGeom prst="rect">
            <a:avLst/>
          </a:prstGeom>
        </p:spPr>
      </p:pic>
      <p:pic>
        <p:nvPicPr>
          <p:cNvPr id="10" name="Picture 9">
            <a:extLst>
              <a:ext uri="{FF2B5EF4-FFF2-40B4-BE49-F238E27FC236}">
                <a16:creationId xmlns:a16="http://schemas.microsoft.com/office/drawing/2014/main" id="{B28BE12E-3B62-9B4F-B891-365BC479A60A}"/>
              </a:ext>
            </a:extLst>
          </p:cNvPr>
          <p:cNvPicPr>
            <a:picLocks noChangeAspect="1"/>
          </p:cNvPicPr>
          <p:nvPr userDrawn="1"/>
        </p:nvPicPr>
        <p:blipFill>
          <a:blip r:embed="rId6"/>
          <a:stretch>
            <a:fillRect/>
          </a:stretch>
        </p:blipFill>
        <p:spPr>
          <a:xfrm>
            <a:off x="6407978" y="4432681"/>
            <a:ext cx="892082" cy="907075"/>
          </a:xfrm>
          <a:prstGeom prst="rect">
            <a:avLst/>
          </a:prstGeom>
        </p:spPr>
      </p:pic>
      <p:sp>
        <p:nvSpPr>
          <p:cNvPr id="17" name="TextBox 16">
            <a:extLst>
              <a:ext uri="{FF2B5EF4-FFF2-40B4-BE49-F238E27FC236}">
                <a16:creationId xmlns:a16="http://schemas.microsoft.com/office/drawing/2014/main" id="{8E1D8018-5442-F343-A00F-DC677C1C6F5F}"/>
              </a:ext>
            </a:extLst>
          </p:cNvPr>
          <p:cNvSpPr txBox="1"/>
          <p:nvPr userDrawn="1"/>
        </p:nvSpPr>
        <p:spPr>
          <a:xfrm>
            <a:off x="1851991" y="4385531"/>
            <a:ext cx="4244009" cy="1846659"/>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Koostöö</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Keerukad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olukorrad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sündmused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on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meie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töös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sagedased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Jõuame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kaasates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kuulates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aktiivset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koostööd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tehes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iga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individuaalsetest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vajadustest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lähtuvate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lahendusteni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sp>
        <p:nvSpPr>
          <p:cNvPr id="18" name="TextBox 17">
            <a:extLst>
              <a:ext uri="{FF2B5EF4-FFF2-40B4-BE49-F238E27FC236}">
                <a16:creationId xmlns:a16="http://schemas.microsoft.com/office/drawing/2014/main" id="{8F04FA7F-BDA9-C741-92F0-B787497E15D4}"/>
              </a:ext>
            </a:extLst>
          </p:cNvPr>
          <p:cNvSpPr txBox="1"/>
          <p:nvPr userDrawn="1"/>
        </p:nvSpPr>
        <p:spPr>
          <a:xfrm>
            <a:off x="7517296" y="1648529"/>
            <a:ext cx="4244009" cy="2339102"/>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Asjatundlikkus</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Abistades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teadus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tõendus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põhiselt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tulemuslikumad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ning</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säästame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riigi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ressursse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Et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säilitada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arendada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enda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kompetentsi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täiendame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pidevalt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oma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oskusi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teadmisi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otsime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abi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teistelt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ekspertidelt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ning</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töötame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analüütiliselt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sp>
        <p:nvSpPr>
          <p:cNvPr id="19" name="TextBox 18">
            <a:extLst>
              <a:ext uri="{FF2B5EF4-FFF2-40B4-BE49-F238E27FC236}">
                <a16:creationId xmlns:a16="http://schemas.microsoft.com/office/drawing/2014/main" id="{73BA3BA5-845E-1E4B-9972-E54DDB155C33}"/>
              </a:ext>
            </a:extLst>
          </p:cNvPr>
          <p:cNvSpPr txBox="1"/>
          <p:nvPr userDrawn="1"/>
        </p:nvSpPr>
        <p:spPr>
          <a:xfrm>
            <a:off x="7517296" y="4385531"/>
            <a:ext cx="4244009" cy="1846659"/>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Uuendusmeelsus</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Maailm</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meie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ümber</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muutub</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ning</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inimeste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vajadused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ootused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muutuvad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koos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sellega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paindlikud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julgeme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katsetada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õpime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vigadest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et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luua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ellu</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viia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tulevikku</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suunatud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loovaid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lahendusi</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266851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11" descr="Logo&#10;&#10;Description automatically generated with medium confidence">
            <a:extLst>
              <a:ext uri="{FF2B5EF4-FFF2-40B4-BE49-F238E27FC236}">
                <a16:creationId xmlns:a16="http://schemas.microsoft.com/office/drawing/2014/main" id="{78875D51-6CDC-C945-B79E-02CCC6EF0F38}"/>
              </a:ext>
            </a:extLst>
          </p:cNvPr>
          <p:cNvPicPr>
            <a:picLocks noChangeAspect="1"/>
          </p:cNvPicPr>
          <p:nvPr userDrawn="1"/>
        </p:nvPicPr>
        <p:blipFill>
          <a:blip r:embed="rId2"/>
          <a:stretch>
            <a:fillRect/>
          </a:stretch>
        </p:blipFill>
        <p:spPr>
          <a:xfrm>
            <a:off x="665922" y="408954"/>
            <a:ext cx="2916644" cy="1046091"/>
          </a:xfrm>
          <a:prstGeom prst="rect">
            <a:avLst/>
          </a:prstGeom>
        </p:spPr>
      </p:pic>
      <p:sp>
        <p:nvSpPr>
          <p:cNvPr id="2" name="Rectangle 1">
            <a:extLst>
              <a:ext uri="{FF2B5EF4-FFF2-40B4-BE49-F238E27FC236}">
                <a16:creationId xmlns:a16="http://schemas.microsoft.com/office/drawing/2014/main" id="{AE167DD5-A5B6-4742-A7BF-57B0A403D41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5" name="TextBox 4">
            <a:extLst>
              <a:ext uri="{FF2B5EF4-FFF2-40B4-BE49-F238E27FC236}">
                <a16:creationId xmlns:a16="http://schemas.microsoft.com/office/drawing/2014/main" id="{BC33398A-9686-4E44-9E8E-F2583E171DD3}"/>
              </a:ext>
            </a:extLst>
          </p:cNvPr>
          <p:cNvSpPr txBox="1"/>
          <p:nvPr userDrawn="1"/>
        </p:nvSpPr>
        <p:spPr>
          <a:xfrm>
            <a:off x="1851991" y="541933"/>
            <a:ext cx="4081669" cy="1323439"/>
          </a:xfrm>
          <a:prstGeom prst="rect">
            <a:avLst/>
          </a:prstGeom>
          <a:noFill/>
          <a:ln>
            <a:noFill/>
          </a:ln>
        </p:spPr>
        <p:txBody>
          <a:bodyPr wrap="square" rtlCol="0">
            <a:spAutoFit/>
          </a:bodyPr>
          <a:lstStyle/>
          <a:p>
            <a:r>
              <a:rPr lang="en-GB" sz="4000" b="1" dirty="0" err="1">
                <a:solidFill>
                  <a:schemeClr val="accent1"/>
                </a:solidFill>
                <a:latin typeface="Bitter" pitchFamily="2" charset="77"/>
                <a:cs typeface="Arial" panose="020B0604020202020204" pitchFamily="34" charset="0"/>
              </a:rPr>
              <a:t>Strateegilised</a:t>
            </a:r>
            <a:r>
              <a:rPr lang="en-GB" sz="4000" b="1" dirty="0">
                <a:solidFill>
                  <a:schemeClr val="accent1"/>
                </a:solidFill>
                <a:latin typeface="Bitter" pitchFamily="2" charset="77"/>
                <a:cs typeface="Arial" panose="020B0604020202020204" pitchFamily="34" charset="0"/>
              </a:rPr>
              <a:t> </a:t>
            </a:r>
          </a:p>
          <a:p>
            <a:r>
              <a:rPr lang="en-GB" sz="4000" b="1" dirty="0" err="1">
                <a:solidFill>
                  <a:schemeClr val="accent1"/>
                </a:solidFill>
                <a:latin typeface="Bitter" pitchFamily="2" charset="77"/>
                <a:cs typeface="Arial" panose="020B0604020202020204" pitchFamily="34" charset="0"/>
              </a:rPr>
              <a:t>eesmärgid</a:t>
            </a:r>
            <a:endParaRPr lang="en-EE" sz="4000" b="1" dirty="0">
              <a:solidFill>
                <a:schemeClr val="accent1"/>
              </a:solidFill>
              <a:latin typeface="Bitter" pitchFamily="2" charset="77"/>
              <a:cs typeface="Arial" panose="020B0604020202020204" pitchFamily="34" charset="0"/>
            </a:endParaRPr>
          </a:p>
        </p:txBody>
      </p:sp>
      <p:sp>
        <p:nvSpPr>
          <p:cNvPr id="14" name="TextBox 13">
            <a:extLst>
              <a:ext uri="{FF2B5EF4-FFF2-40B4-BE49-F238E27FC236}">
                <a16:creationId xmlns:a16="http://schemas.microsoft.com/office/drawing/2014/main" id="{7FFEB082-27CF-A740-AD0F-2BFD3EB33008}"/>
              </a:ext>
            </a:extLst>
          </p:cNvPr>
          <p:cNvSpPr txBox="1"/>
          <p:nvPr userDrawn="1"/>
        </p:nvSpPr>
        <p:spPr>
          <a:xfrm>
            <a:off x="1851991" y="2407305"/>
            <a:ext cx="4244009" cy="1384995"/>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Tunneme</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vajadusi</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sotsiaalvaldkonna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kompetentsikeskus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sp>
        <p:nvSpPr>
          <p:cNvPr id="17" name="TextBox 16">
            <a:extLst>
              <a:ext uri="{FF2B5EF4-FFF2-40B4-BE49-F238E27FC236}">
                <a16:creationId xmlns:a16="http://schemas.microsoft.com/office/drawing/2014/main" id="{8E1D8018-5442-F343-A00F-DC677C1C6F5F}"/>
              </a:ext>
            </a:extLst>
          </p:cNvPr>
          <p:cNvSpPr txBox="1"/>
          <p:nvPr userDrawn="1"/>
        </p:nvSpPr>
        <p:spPr>
          <a:xfrm>
            <a:off x="1851991" y="4385531"/>
            <a:ext cx="4244009" cy="1354217"/>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Meilt</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on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lihtne</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abi</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saada</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sündmuspõhiste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kasutajasõbralike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teenuste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arenguvedur</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riigis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
        <p:nvSpPr>
          <p:cNvPr id="18" name="TextBox 17">
            <a:extLst>
              <a:ext uri="{FF2B5EF4-FFF2-40B4-BE49-F238E27FC236}">
                <a16:creationId xmlns:a16="http://schemas.microsoft.com/office/drawing/2014/main" id="{8F04FA7F-BDA9-C741-92F0-B787497E15D4}"/>
              </a:ext>
            </a:extLst>
          </p:cNvPr>
          <p:cNvSpPr txBox="1"/>
          <p:nvPr userDrawn="1"/>
        </p:nvSpPr>
        <p:spPr>
          <a:xfrm>
            <a:off x="7517297" y="2407305"/>
            <a:ext cx="3535016" cy="1631216"/>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Ennetavad</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mõjusad</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lahendused</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tõhusad</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parandame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toimetulekut</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ning</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hoiame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ära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suurema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kahju</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
        <p:nvSpPr>
          <p:cNvPr id="19" name="TextBox 18">
            <a:extLst>
              <a:ext uri="{FF2B5EF4-FFF2-40B4-BE49-F238E27FC236}">
                <a16:creationId xmlns:a16="http://schemas.microsoft.com/office/drawing/2014/main" id="{73BA3BA5-845E-1E4B-9972-E54DDB155C33}"/>
              </a:ext>
            </a:extLst>
          </p:cNvPr>
          <p:cNvSpPr txBox="1"/>
          <p:nvPr userDrawn="1"/>
        </p:nvSpPr>
        <p:spPr>
          <a:xfrm>
            <a:off x="7517296" y="4385531"/>
            <a:ext cx="4244009" cy="1631216"/>
          </a:xfrm>
          <a:prstGeom prst="rect">
            <a:avLst/>
          </a:prstGeom>
          <a:noFill/>
          <a:ln>
            <a:noFill/>
          </a:ln>
        </p:spPr>
        <p:txBody>
          <a:bodyPr wrap="square" rtlCol="0">
            <a:spAutoFit/>
          </a:bodyPr>
          <a:lstStyle/>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Tööõnn</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igas</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inimeses</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ja</a:t>
            </a:r>
            <a:r>
              <a:rPr lang="en-GB" sz="1800" b="1"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800" b="1" dirty="0" err="1">
                <a:solidFill>
                  <a:schemeClr val="bg1"/>
                </a:solidFill>
                <a:latin typeface="Roboto" panose="02000000000000000000" pitchFamily="2" charset="0"/>
                <a:ea typeface="Roboto" panose="02000000000000000000" pitchFamily="2" charset="0"/>
                <a:cs typeface="Arial" panose="020B0604020202020204" pitchFamily="34" charset="0"/>
              </a:rPr>
              <a:t>töös</a:t>
            </a:r>
            <a:endParaRPr lang="en-GB" sz="1800" b="1"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endParaRPr lang="en-GB" sz="1600" b="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Oleme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sotsiaalvaldkonna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hinnatuim</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tööandja</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ning</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meie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inimeste</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tööõnn</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on </a:t>
            </a:r>
          </a:p>
          <a:p>
            <a:pPr>
              <a:lnSpc>
                <a:spcPct val="100000"/>
              </a:lnSpc>
              <a:spcBef>
                <a:spcPts val="0"/>
              </a:spcBef>
              <a:spcAft>
                <a:spcPts val="0"/>
              </a:spcAft>
            </a:pP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kõrgeim</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b="0" dirty="0" err="1">
                <a:solidFill>
                  <a:schemeClr val="bg1"/>
                </a:solidFill>
                <a:latin typeface="Roboto" panose="02000000000000000000" pitchFamily="2" charset="0"/>
                <a:ea typeface="Roboto" panose="02000000000000000000" pitchFamily="2" charset="0"/>
                <a:cs typeface="Arial" panose="020B0604020202020204" pitchFamily="34" charset="0"/>
              </a:rPr>
              <a:t>riigis</a:t>
            </a:r>
            <a:r>
              <a:rPr lang="en-GB" sz="1600" b="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pic>
        <p:nvPicPr>
          <p:cNvPr id="3" name="Picture 2">
            <a:extLst>
              <a:ext uri="{FF2B5EF4-FFF2-40B4-BE49-F238E27FC236}">
                <a16:creationId xmlns:a16="http://schemas.microsoft.com/office/drawing/2014/main" id="{2278B70E-DD28-D843-94D9-7E34E65EFD52}"/>
              </a:ext>
            </a:extLst>
          </p:cNvPr>
          <p:cNvPicPr>
            <a:picLocks noChangeAspect="1"/>
          </p:cNvPicPr>
          <p:nvPr userDrawn="1"/>
        </p:nvPicPr>
        <p:blipFill>
          <a:blip r:embed="rId3"/>
          <a:stretch>
            <a:fillRect/>
          </a:stretch>
        </p:blipFill>
        <p:spPr>
          <a:xfrm>
            <a:off x="578198" y="2433633"/>
            <a:ext cx="863465" cy="1020459"/>
          </a:xfrm>
          <a:prstGeom prst="rect">
            <a:avLst/>
          </a:prstGeom>
        </p:spPr>
      </p:pic>
      <p:pic>
        <p:nvPicPr>
          <p:cNvPr id="4" name="Picture 3">
            <a:extLst>
              <a:ext uri="{FF2B5EF4-FFF2-40B4-BE49-F238E27FC236}">
                <a16:creationId xmlns:a16="http://schemas.microsoft.com/office/drawing/2014/main" id="{FC551ADA-CDE6-B74D-B7DA-8BC7436BD50F}"/>
              </a:ext>
            </a:extLst>
          </p:cNvPr>
          <p:cNvPicPr>
            <a:picLocks noChangeAspect="1"/>
          </p:cNvPicPr>
          <p:nvPr userDrawn="1"/>
        </p:nvPicPr>
        <p:blipFill>
          <a:blip r:embed="rId4"/>
          <a:stretch>
            <a:fillRect/>
          </a:stretch>
        </p:blipFill>
        <p:spPr>
          <a:xfrm>
            <a:off x="578198" y="4432682"/>
            <a:ext cx="1030105" cy="1047418"/>
          </a:xfrm>
          <a:prstGeom prst="rect">
            <a:avLst/>
          </a:prstGeom>
        </p:spPr>
      </p:pic>
      <p:pic>
        <p:nvPicPr>
          <p:cNvPr id="6" name="Picture 5">
            <a:extLst>
              <a:ext uri="{FF2B5EF4-FFF2-40B4-BE49-F238E27FC236}">
                <a16:creationId xmlns:a16="http://schemas.microsoft.com/office/drawing/2014/main" id="{62018E0B-A213-FB4F-BF00-0097FD313D69}"/>
              </a:ext>
            </a:extLst>
          </p:cNvPr>
          <p:cNvPicPr>
            <a:picLocks noChangeAspect="1"/>
          </p:cNvPicPr>
          <p:nvPr userDrawn="1"/>
        </p:nvPicPr>
        <p:blipFill>
          <a:blip r:embed="rId5"/>
          <a:stretch>
            <a:fillRect/>
          </a:stretch>
        </p:blipFill>
        <p:spPr>
          <a:xfrm>
            <a:off x="6400481" y="2437944"/>
            <a:ext cx="907075" cy="784969"/>
          </a:xfrm>
          <a:prstGeom prst="rect">
            <a:avLst/>
          </a:prstGeom>
        </p:spPr>
      </p:pic>
      <p:pic>
        <p:nvPicPr>
          <p:cNvPr id="11" name="Picture 10">
            <a:extLst>
              <a:ext uri="{FF2B5EF4-FFF2-40B4-BE49-F238E27FC236}">
                <a16:creationId xmlns:a16="http://schemas.microsoft.com/office/drawing/2014/main" id="{AFC8F504-AEF2-6649-A743-8130B06DE93D}"/>
              </a:ext>
            </a:extLst>
          </p:cNvPr>
          <p:cNvPicPr>
            <a:picLocks noChangeAspect="1"/>
          </p:cNvPicPr>
          <p:nvPr userDrawn="1"/>
        </p:nvPicPr>
        <p:blipFill>
          <a:blip r:embed="rId6"/>
          <a:stretch>
            <a:fillRect/>
          </a:stretch>
        </p:blipFill>
        <p:spPr>
          <a:xfrm>
            <a:off x="6339688" y="4432682"/>
            <a:ext cx="966117" cy="784970"/>
          </a:xfrm>
          <a:prstGeom prst="rect">
            <a:avLst/>
          </a:prstGeom>
        </p:spPr>
      </p:pic>
    </p:spTree>
    <p:extLst>
      <p:ext uri="{BB962C8B-B14F-4D97-AF65-F5344CB8AC3E}">
        <p14:creationId xmlns:p14="http://schemas.microsoft.com/office/powerpoint/2010/main" val="333066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A group of white circles&#10;&#10;Description automatically generated with low confidence">
            <a:extLst>
              <a:ext uri="{FF2B5EF4-FFF2-40B4-BE49-F238E27FC236}">
                <a16:creationId xmlns:a16="http://schemas.microsoft.com/office/drawing/2014/main" id="{6E45E490-EE66-3347-9528-D70002B730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C4BD1C3-F0C9-9E48-85A2-7C0322FB71FB}"/>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7" name="Title 1">
            <a:extLst>
              <a:ext uri="{FF2B5EF4-FFF2-40B4-BE49-F238E27FC236}">
                <a16:creationId xmlns:a16="http://schemas.microsoft.com/office/drawing/2014/main" id="{1F54F901-4416-9F44-BAA1-E8D3CF223D02}"/>
              </a:ext>
            </a:extLst>
          </p:cNvPr>
          <p:cNvSpPr>
            <a:spLocks noGrp="1"/>
          </p:cNvSpPr>
          <p:nvPr>
            <p:ph type="ctrTitle"/>
          </p:nvPr>
        </p:nvSpPr>
        <p:spPr>
          <a:xfrm>
            <a:off x="665922" y="1837979"/>
            <a:ext cx="6639339" cy="2584933"/>
          </a:xfrm>
        </p:spPr>
        <p:txBody>
          <a:bodyPr anchor="b"/>
          <a:lstStyle>
            <a:lvl1pPr algn="l">
              <a:defRPr sz="6000">
                <a:solidFill>
                  <a:schemeClr val="tx1"/>
                </a:solidFill>
              </a:defRPr>
            </a:lvl1pPr>
          </a:lstStyle>
          <a:p>
            <a:r>
              <a:rPr lang="en-GB" dirty="0"/>
              <a:t>Click to edit Master title style</a:t>
            </a:r>
            <a:endParaRPr lang="en-EE" dirty="0"/>
          </a:p>
        </p:txBody>
      </p:sp>
      <p:sp>
        <p:nvSpPr>
          <p:cNvPr id="8" name="Subtitle 2">
            <a:extLst>
              <a:ext uri="{FF2B5EF4-FFF2-40B4-BE49-F238E27FC236}">
                <a16:creationId xmlns:a16="http://schemas.microsoft.com/office/drawing/2014/main" id="{AD0A0A15-EACC-8E4C-B09C-F578D24E9834}"/>
              </a:ext>
            </a:extLst>
          </p:cNvPr>
          <p:cNvSpPr>
            <a:spLocks noGrp="1"/>
          </p:cNvSpPr>
          <p:nvPr>
            <p:ph type="subTitle" idx="1"/>
          </p:nvPr>
        </p:nvSpPr>
        <p:spPr>
          <a:xfrm>
            <a:off x="665922" y="4641573"/>
            <a:ext cx="6639339" cy="133184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pic>
        <p:nvPicPr>
          <p:cNvPr id="10" name="Picture 9" descr="Text&#10;&#10;Description automatically generated with low confidence">
            <a:extLst>
              <a:ext uri="{FF2B5EF4-FFF2-40B4-BE49-F238E27FC236}">
                <a16:creationId xmlns:a16="http://schemas.microsoft.com/office/drawing/2014/main" id="{CB40C8E0-ABEA-4148-ACEA-D539B9C4C24A}"/>
              </a:ext>
            </a:extLst>
          </p:cNvPr>
          <p:cNvPicPr>
            <a:picLocks noChangeAspect="1"/>
          </p:cNvPicPr>
          <p:nvPr userDrawn="1"/>
        </p:nvPicPr>
        <p:blipFill>
          <a:blip r:embed="rId3"/>
          <a:stretch>
            <a:fillRect/>
          </a:stretch>
        </p:blipFill>
        <p:spPr>
          <a:xfrm>
            <a:off x="665922" y="408954"/>
            <a:ext cx="2893009" cy="1044000"/>
          </a:xfrm>
          <a:prstGeom prst="rect">
            <a:avLst/>
          </a:prstGeom>
        </p:spPr>
      </p:pic>
    </p:spTree>
    <p:extLst>
      <p:ext uri="{BB962C8B-B14F-4D97-AF65-F5344CB8AC3E}">
        <p14:creationId xmlns:p14="http://schemas.microsoft.com/office/powerpoint/2010/main" val="101631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B1A7-9C12-C64B-9D62-6489C536EBEE}"/>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D977B6A-8321-AD4D-8033-F33E6068F89E}"/>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1761689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356-774B-524A-B6B2-DD6096A5310F}"/>
              </a:ext>
            </a:extLst>
          </p:cNvPr>
          <p:cNvSpPr>
            <a:spLocks noGrp="1"/>
          </p:cNvSpPr>
          <p:nvPr>
            <p:ph type="title"/>
          </p:nvPr>
        </p:nvSpPr>
        <p:spPr>
          <a:xfrm>
            <a:off x="665922" y="248478"/>
            <a:ext cx="10687878" cy="854765"/>
          </a:xfrm>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2CE0C74-9876-9E4D-BACE-A96BF80E0738}"/>
              </a:ext>
            </a:extLst>
          </p:cNvPr>
          <p:cNvSpPr>
            <a:spLocks noGrp="1"/>
          </p:cNvSpPr>
          <p:nvPr>
            <p:ph sz="half" idx="1"/>
          </p:nvPr>
        </p:nvSpPr>
        <p:spPr>
          <a:xfrm>
            <a:off x="665922" y="1321904"/>
            <a:ext cx="5181600" cy="485505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4" name="Content Placeholder 3">
            <a:extLst>
              <a:ext uri="{FF2B5EF4-FFF2-40B4-BE49-F238E27FC236}">
                <a16:creationId xmlns:a16="http://schemas.microsoft.com/office/drawing/2014/main" id="{3D7E8704-9591-244D-B2C3-9EC2E882678D}"/>
              </a:ext>
            </a:extLst>
          </p:cNvPr>
          <p:cNvSpPr>
            <a:spLocks noGrp="1"/>
          </p:cNvSpPr>
          <p:nvPr>
            <p:ph sz="half" idx="2"/>
          </p:nvPr>
        </p:nvSpPr>
        <p:spPr>
          <a:xfrm>
            <a:off x="6172200" y="1321904"/>
            <a:ext cx="5181600" cy="4855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Slide Number Placeholder 6">
            <a:extLst>
              <a:ext uri="{FF2B5EF4-FFF2-40B4-BE49-F238E27FC236}">
                <a16:creationId xmlns:a16="http://schemas.microsoft.com/office/drawing/2014/main" id="{64430801-5809-284D-8876-8B6C8993122B}"/>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9366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9" name="Picture 18" descr="A person with the arms crossed&#10;&#10;Description automatically generated with medium confidence">
            <a:extLst>
              <a:ext uri="{FF2B5EF4-FFF2-40B4-BE49-F238E27FC236}">
                <a16:creationId xmlns:a16="http://schemas.microsoft.com/office/drawing/2014/main" id="{0E8E5B5C-0451-5C43-87AD-FDA3A3B30F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96A41DF-A121-3849-BB03-1FFB3BF1BD69}"/>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pic>
        <p:nvPicPr>
          <p:cNvPr id="12" name="Picture 11" descr="Logo&#10;&#10;Description automatically generated with medium confidence">
            <a:extLst>
              <a:ext uri="{FF2B5EF4-FFF2-40B4-BE49-F238E27FC236}">
                <a16:creationId xmlns:a16="http://schemas.microsoft.com/office/drawing/2014/main" id="{78875D51-6CDC-C945-B79E-02CCC6EF0F3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7" name="TextBox 16">
            <a:extLst>
              <a:ext uri="{FF2B5EF4-FFF2-40B4-BE49-F238E27FC236}">
                <a16:creationId xmlns:a16="http://schemas.microsoft.com/office/drawing/2014/main" id="{6C5BD148-049D-B84E-83EA-92FD2C131F31}"/>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92767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FF783-C2B3-574B-B40F-AF79AF57EE8F}"/>
              </a:ext>
            </a:extLst>
          </p:cNvPr>
          <p:cNvSpPr>
            <a:spLocks noGrp="1"/>
          </p:cNvSpPr>
          <p:nvPr>
            <p:ph type="body" idx="1"/>
          </p:nvPr>
        </p:nvSpPr>
        <p:spPr>
          <a:xfrm>
            <a:off x="665922" y="13219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ED75D42-99EE-004D-B567-CD2C3ED5D854}"/>
              </a:ext>
            </a:extLst>
          </p:cNvPr>
          <p:cNvSpPr>
            <a:spLocks noGrp="1"/>
          </p:cNvSpPr>
          <p:nvPr>
            <p:ph sz="half" idx="2"/>
          </p:nvPr>
        </p:nvSpPr>
        <p:spPr>
          <a:xfrm>
            <a:off x="665922" y="2364477"/>
            <a:ext cx="5157787" cy="382518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5" name="Text Placeholder 4">
            <a:extLst>
              <a:ext uri="{FF2B5EF4-FFF2-40B4-BE49-F238E27FC236}">
                <a16:creationId xmlns:a16="http://schemas.microsoft.com/office/drawing/2014/main" id="{6AE2F44D-46B1-D643-83B8-7FF62241644D}"/>
              </a:ext>
            </a:extLst>
          </p:cNvPr>
          <p:cNvSpPr>
            <a:spLocks noGrp="1"/>
          </p:cNvSpPr>
          <p:nvPr>
            <p:ph type="body" sz="quarter" idx="3"/>
          </p:nvPr>
        </p:nvSpPr>
        <p:spPr>
          <a:xfrm>
            <a:off x="6172200" y="132190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5B848F-461B-7C4A-BA4D-3F7A35E55830}"/>
              </a:ext>
            </a:extLst>
          </p:cNvPr>
          <p:cNvSpPr>
            <a:spLocks noGrp="1"/>
          </p:cNvSpPr>
          <p:nvPr>
            <p:ph sz="quarter" idx="4"/>
          </p:nvPr>
        </p:nvSpPr>
        <p:spPr>
          <a:xfrm>
            <a:off x="6172200" y="2364477"/>
            <a:ext cx="5183188" cy="38251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9" name="Slide Number Placeholder 8">
            <a:extLst>
              <a:ext uri="{FF2B5EF4-FFF2-40B4-BE49-F238E27FC236}">
                <a16:creationId xmlns:a16="http://schemas.microsoft.com/office/drawing/2014/main" id="{6459C89C-80F8-5744-80C1-DACBC1F1F202}"/>
              </a:ext>
            </a:extLst>
          </p:cNvPr>
          <p:cNvSpPr>
            <a:spLocks noGrp="1"/>
          </p:cNvSpPr>
          <p:nvPr>
            <p:ph type="sldNum" sz="quarter" idx="12"/>
          </p:nvPr>
        </p:nvSpPr>
        <p:spPr>
          <a:xfrm>
            <a:off x="665922" y="6356350"/>
            <a:ext cx="2743200" cy="365125"/>
          </a:xfrm>
        </p:spPr>
        <p:txBody>
          <a:bodyPr/>
          <a:lstStyle/>
          <a:p>
            <a:fld id="{D937CC05-4C20-0C41-A0A4-E9CF17BA5590}" type="slidenum">
              <a:rPr lang="en-EE" smtClean="0"/>
              <a:t>‹#›</a:t>
            </a:fld>
            <a:endParaRPr lang="en-EE"/>
          </a:p>
        </p:txBody>
      </p:sp>
      <p:sp>
        <p:nvSpPr>
          <p:cNvPr id="10" name="Title 1">
            <a:extLst>
              <a:ext uri="{FF2B5EF4-FFF2-40B4-BE49-F238E27FC236}">
                <a16:creationId xmlns:a16="http://schemas.microsoft.com/office/drawing/2014/main" id="{E9FD4CF5-F7CA-A740-8A1D-A3793DA08B53}"/>
              </a:ext>
            </a:extLst>
          </p:cNvPr>
          <p:cNvSpPr>
            <a:spLocks noGrp="1"/>
          </p:cNvSpPr>
          <p:nvPr>
            <p:ph type="title"/>
          </p:nvPr>
        </p:nvSpPr>
        <p:spPr>
          <a:xfrm>
            <a:off x="665922" y="248478"/>
            <a:ext cx="10687878" cy="854765"/>
          </a:xfrm>
        </p:spPr>
        <p:txBody>
          <a:bodyPr/>
          <a:lstStyle/>
          <a:p>
            <a:r>
              <a:rPr lang="en-GB"/>
              <a:t>Click to edit Master title style</a:t>
            </a:r>
            <a:endParaRPr lang="en-EE"/>
          </a:p>
        </p:txBody>
      </p:sp>
    </p:spTree>
    <p:extLst>
      <p:ext uri="{BB962C8B-B14F-4D97-AF65-F5344CB8AC3E}">
        <p14:creationId xmlns:p14="http://schemas.microsoft.com/office/powerpoint/2010/main" val="209462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88CD-BC0F-CA48-974A-3C8B6D4E82E0}"/>
              </a:ext>
            </a:extLst>
          </p:cNvPr>
          <p:cNvSpPr>
            <a:spLocks noGrp="1"/>
          </p:cNvSpPr>
          <p:nvPr>
            <p:ph type="title"/>
          </p:nvPr>
        </p:nvSpPr>
        <p:spPr/>
        <p:txBody>
          <a:bodyPr/>
          <a:lstStyle/>
          <a:p>
            <a:r>
              <a:rPr lang="en-GB"/>
              <a:t>Click to edit Master title style</a:t>
            </a:r>
            <a:endParaRPr lang="en-EE"/>
          </a:p>
        </p:txBody>
      </p:sp>
      <p:sp>
        <p:nvSpPr>
          <p:cNvPr id="5" name="Slide Number Placeholder 4">
            <a:extLst>
              <a:ext uri="{FF2B5EF4-FFF2-40B4-BE49-F238E27FC236}">
                <a16:creationId xmlns:a16="http://schemas.microsoft.com/office/drawing/2014/main" id="{7014E473-9264-4F4B-89A7-6F8E37273E4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106515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95F41-FE22-3445-8E91-D9785F0AEA0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266787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4E36-1736-764D-BED6-218C955295B0}"/>
              </a:ext>
            </a:extLst>
          </p:cNvPr>
          <p:cNvSpPr>
            <a:spLocks noGrp="1"/>
          </p:cNvSpPr>
          <p:nvPr>
            <p:ph type="title"/>
          </p:nvPr>
        </p:nvSpPr>
        <p:spPr>
          <a:xfrm>
            <a:off x="665922" y="457200"/>
            <a:ext cx="4106103"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8E67373B-4601-5B4F-A6BD-0C5134D23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282E1638-17D3-1445-84B3-11C5CCD1E9DC}"/>
              </a:ext>
            </a:extLst>
          </p:cNvPr>
          <p:cNvSpPr>
            <a:spLocks noGrp="1"/>
          </p:cNvSpPr>
          <p:nvPr>
            <p:ph type="body" sz="half" idx="2"/>
          </p:nvPr>
        </p:nvSpPr>
        <p:spPr>
          <a:xfrm>
            <a:off x="665922" y="2057400"/>
            <a:ext cx="41061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A23AFB0C-DF0B-8B4F-9FCC-9A12B0B23586}"/>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4258920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FE0896-6820-B941-8E5C-8BEAB1F7D294}"/>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Tree>
    <p:extLst>
      <p:ext uri="{BB962C8B-B14F-4D97-AF65-F5344CB8AC3E}">
        <p14:creationId xmlns:p14="http://schemas.microsoft.com/office/powerpoint/2010/main" val="91090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BC5B-FC08-0344-B664-54023FB62B70}"/>
              </a:ext>
            </a:extLst>
          </p:cNvPr>
          <p:cNvSpPr>
            <a:spLocks noGrp="1"/>
          </p:cNvSpPr>
          <p:nvPr>
            <p:ph type="title"/>
          </p:nvPr>
        </p:nvSpPr>
        <p:spPr>
          <a:xfrm>
            <a:off x="665922" y="457200"/>
            <a:ext cx="4106103"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29FE0896-6820-B941-8E5C-8BEAB1F7D294}"/>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9673BB79-7E49-6C4B-B7C8-73F01AA6D661}"/>
              </a:ext>
            </a:extLst>
          </p:cNvPr>
          <p:cNvSpPr>
            <a:spLocks noGrp="1"/>
          </p:cNvSpPr>
          <p:nvPr>
            <p:ph type="body" sz="half" idx="2"/>
          </p:nvPr>
        </p:nvSpPr>
        <p:spPr>
          <a:xfrm>
            <a:off x="665922" y="2057400"/>
            <a:ext cx="41061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07116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B9422-A29C-FD4C-861A-9E7207DBC4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96A41DF-A121-3849-BB03-1FFB3BF1BD69}"/>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pic>
        <p:nvPicPr>
          <p:cNvPr id="12" name="Picture 11" descr="Logo&#10;&#10;Description automatically generated with medium confidence">
            <a:extLst>
              <a:ext uri="{FF2B5EF4-FFF2-40B4-BE49-F238E27FC236}">
                <a16:creationId xmlns:a16="http://schemas.microsoft.com/office/drawing/2014/main" id="{78875D51-6CDC-C945-B79E-02CCC6EF0F3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7" name="TextBox 16">
            <a:extLst>
              <a:ext uri="{FF2B5EF4-FFF2-40B4-BE49-F238E27FC236}">
                <a16:creationId xmlns:a16="http://schemas.microsoft.com/office/drawing/2014/main" id="{6C5BD148-049D-B84E-83EA-92FD2C131F31}"/>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357703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descr="A picture containing cup, beverage, fruit drink, dessert&#10;&#10;Description automatically generated">
            <a:extLst>
              <a:ext uri="{FF2B5EF4-FFF2-40B4-BE49-F238E27FC236}">
                <a16:creationId xmlns:a16="http://schemas.microsoft.com/office/drawing/2014/main" id="{4CCAF2D1-A6D8-AD47-8EE8-18CA05A8F86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EFE42376-C0D7-5342-A13C-001B6F6C98E2}"/>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3" name="TextBox 12">
            <a:extLst>
              <a:ext uri="{FF2B5EF4-FFF2-40B4-BE49-F238E27FC236}">
                <a16:creationId xmlns:a16="http://schemas.microsoft.com/office/drawing/2014/main" id="{34534DE3-416F-674C-B452-1B9E57D93451}"/>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7607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5A55F-353A-744A-8062-4B75A10C6A1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EFE42376-C0D7-5342-A13C-001B6F6C98E2}"/>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3" name="TextBox 12">
            <a:extLst>
              <a:ext uri="{FF2B5EF4-FFF2-40B4-BE49-F238E27FC236}">
                <a16:creationId xmlns:a16="http://schemas.microsoft.com/office/drawing/2014/main" id="{34534DE3-416F-674C-B452-1B9E57D93451}"/>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67700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D2A463-02DD-324A-BDB6-32A472926EA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83502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D1349D-C05A-EE48-941A-47978B468F4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202448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person writing on a green board&#10;&#10;Description automatically generated with low confidence">
            <a:extLst>
              <a:ext uri="{FF2B5EF4-FFF2-40B4-BE49-F238E27FC236}">
                <a16:creationId xmlns:a16="http://schemas.microsoft.com/office/drawing/2014/main" id="{4F18C5C1-F591-5D43-ABA8-730ADA4BC7F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80084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162E8-E7BB-4746-A059-5C123296BE1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35C1E37-9DD2-A944-AAA4-A31422B97768}"/>
              </a:ext>
            </a:extLst>
          </p:cNvPr>
          <p:cNvPicPr>
            <a:picLocks noChangeAspect="1"/>
          </p:cNvPicPr>
          <p:nvPr userDrawn="1"/>
        </p:nvPicPr>
        <p:blipFill>
          <a:blip r:embed="rId3"/>
          <a:stretch>
            <a:fillRect/>
          </a:stretch>
        </p:blipFill>
        <p:spPr>
          <a:xfrm>
            <a:off x="665922" y="408954"/>
            <a:ext cx="2916644" cy="1046091"/>
          </a:xfrm>
          <a:prstGeom prst="rect">
            <a:avLst/>
          </a:prstGeom>
        </p:spPr>
      </p:pic>
      <p:sp>
        <p:nvSpPr>
          <p:cNvPr id="11" name="Title 1">
            <a:extLst>
              <a:ext uri="{FF2B5EF4-FFF2-40B4-BE49-F238E27FC236}">
                <a16:creationId xmlns:a16="http://schemas.microsoft.com/office/drawing/2014/main" id="{8C58FC95-0BD7-6740-A1BA-F6E26AD8AEC6}"/>
              </a:ext>
            </a:extLst>
          </p:cNvPr>
          <p:cNvSpPr>
            <a:spLocks noGrp="1"/>
          </p:cNvSpPr>
          <p:nvPr>
            <p:ph type="ctrTitle"/>
          </p:nvPr>
        </p:nvSpPr>
        <p:spPr>
          <a:xfrm>
            <a:off x="665922" y="1837979"/>
            <a:ext cx="6897756" cy="3816200"/>
          </a:xfrm>
        </p:spPr>
        <p:txBody>
          <a:bodyPr anchor="ctr"/>
          <a:lstStyle>
            <a:lvl1pPr algn="l">
              <a:defRPr sz="6000">
                <a:solidFill>
                  <a:schemeClr val="bg1"/>
                </a:solidFill>
              </a:defRPr>
            </a:lvl1pPr>
          </a:lstStyle>
          <a:p>
            <a:r>
              <a:rPr lang="en-GB" dirty="0"/>
              <a:t>Click to edit Master title style</a:t>
            </a:r>
            <a:endParaRPr lang="en-EE" dirty="0"/>
          </a:p>
        </p:txBody>
      </p:sp>
      <p:sp>
        <p:nvSpPr>
          <p:cNvPr id="12" name="TextBox 11">
            <a:extLst>
              <a:ext uri="{FF2B5EF4-FFF2-40B4-BE49-F238E27FC236}">
                <a16:creationId xmlns:a16="http://schemas.microsoft.com/office/drawing/2014/main" id="{DB91E481-ACCE-424F-8F19-E316B18608B2}"/>
              </a:ext>
            </a:extLst>
          </p:cNvPr>
          <p:cNvSpPr txBox="1"/>
          <p:nvPr userDrawn="1"/>
        </p:nvSpPr>
        <p:spPr>
          <a:xfrm>
            <a:off x="665922" y="6040646"/>
            <a:ext cx="6097656" cy="430887"/>
          </a:xfrm>
          <a:prstGeom prst="rect">
            <a:avLst/>
          </a:prstGeom>
          <a:noFill/>
        </p:spPr>
        <p:txBody>
          <a:bodyPr wrap="square">
            <a:spAutoFit/>
          </a:bodyPr>
          <a:lstStyle/>
          <a:p>
            <a:r>
              <a:rPr lang="en-EE" sz="2200" b="0" i="0" dirty="0">
                <a:solidFill>
                  <a:schemeClr val="bg1"/>
                </a:solidFill>
                <a:latin typeface="Arial" panose="020B0604020202020204" pitchFamily="34" charset="0"/>
                <a:cs typeface="Arial" panose="020B0604020202020204" pitchFamily="34" charset="0"/>
              </a:rPr>
              <a:t>#minuska</a:t>
            </a:r>
          </a:p>
        </p:txBody>
      </p:sp>
    </p:spTree>
    <p:extLst>
      <p:ext uri="{BB962C8B-B14F-4D97-AF65-F5344CB8AC3E}">
        <p14:creationId xmlns:p14="http://schemas.microsoft.com/office/powerpoint/2010/main" val="372681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2185B63-0A75-B344-ABAB-F76A7D28AD3E}"/>
              </a:ext>
            </a:extLst>
          </p:cNvPr>
          <p:cNvPicPr>
            <a:picLocks noChangeAspect="1"/>
          </p:cNvPicPr>
          <p:nvPr userDrawn="1"/>
        </p:nvPicPr>
        <p:blipFill>
          <a:blip r:embed="rId2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FBE4A18-E941-614B-8942-A8A9DC15688E}"/>
              </a:ext>
            </a:extLst>
          </p:cNvPr>
          <p:cNvSpPr>
            <a:spLocks noGrp="1"/>
          </p:cNvSpPr>
          <p:nvPr>
            <p:ph type="title"/>
          </p:nvPr>
        </p:nvSpPr>
        <p:spPr>
          <a:xfrm>
            <a:off x="665922" y="248478"/>
            <a:ext cx="10687878" cy="854765"/>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C65E4730-4B10-B546-B79E-4087E7E4EA63}"/>
              </a:ext>
            </a:extLst>
          </p:cNvPr>
          <p:cNvSpPr>
            <a:spLocks noGrp="1"/>
          </p:cNvSpPr>
          <p:nvPr>
            <p:ph type="body" idx="1"/>
          </p:nvPr>
        </p:nvSpPr>
        <p:spPr>
          <a:xfrm>
            <a:off x="665922" y="1321904"/>
            <a:ext cx="10687878" cy="485505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8C655A5D-248E-E04E-AAF4-86A092764A17}"/>
              </a:ext>
            </a:extLst>
          </p:cNvPr>
          <p:cNvSpPr>
            <a:spLocks noGrp="1"/>
          </p:cNvSpPr>
          <p:nvPr>
            <p:ph type="sldNum" sz="quarter" idx="4"/>
          </p:nvPr>
        </p:nvSpPr>
        <p:spPr>
          <a:xfrm>
            <a:off x="66592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Arial" panose="020B0604020202020204" pitchFamily="34" charset="0"/>
              </a:defRPr>
            </a:lvl1pPr>
          </a:lstStyle>
          <a:p>
            <a:fld id="{D937CC05-4C20-0C41-A0A4-E9CF17BA5590}" type="slidenum">
              <a:rPr lang="en-EE" smtClean="0"/>
              <a:pPr/>
              <a:t>‹#›</a:t>
            </a:fld>
            <a:endParaRPr lang="en-EE"/>
          </a:p>
        </p:txBody>
      </p:sp>
    </p:spTree>
    <p:extLst>
      <p:ext uri="{BB962C8B-B14F-4D97-AF65-F5344CB8AC3E}">
        <p14:creationId xmlns:p14="http://schemas.microsoft.com/office/powerpoint/2010/main" val="34651069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64" r:id="rId4"/>
    <p:sldLayoutId id="2147483672" r:id="rId5"/>
    <p:sldLayoutId id="2147483665" r:id="rId6"/>
    <p:sldLayoutId id="2147483673" r:id="rId7"/>
    <p:sldLayoutId id="2147483666" r:id="rId8"/>
    <p:sldLayoutId id="2147483674" r:id="rId9"/>
    <p:sldLayoutId id="2147483667" r:id="rId10"/>
    <p:sldLayoutId id="2147483675" r:id="rId11"/>
    <p:sldLayoutId id="2147483668" r:id="rId12"/>
    <p:sldLayoutId id="2147483670" r:id="rId13"/>
    <p:sldLayoutId id="2147483661" r:id="rId14"/>
    <p:sldLayoutId id="2147483662" r:id="rId15"/>
    <p:sldLayoutId id="2147483663" r:id="rId16"/>
    <p:sldLayoutId id="2147483651" r:id="rId17"/>
    <p:sldLayoutId id="2147483650" r:id="rId18"/>
    <p:sldLayoutId id="2147483652" r:id="rId19"/>
    <p:sldLayoutId id="2147483653" r:id="rId20"/>
    <p:sldLayoutId id="2147483654" r:id="rId21"/>
    <p:sldLayoutId id="2147483655" r:id="rId22"/>
    <p:sldLayoutId id="2147483656" r:id="rId23"/>
    <p:sldLayoutId id="2147483669" r:id="rId24"/>
    <p:sldLayoutId id="2147483657" r:id="rId25"/>
  </p:sldLayoutIdLst>
  <p:txStyles>
    <p:titleStyle>
      <a:lvl1pPr algn="l" defTabSz="914400" rtl="0" eaLnBrk="1" latinLnBrk="0" hangingPunct="1">
        <a:lnSpc>
          <a:spcPct val="90000"/>
        </a:lnSpc>
        <a:spcBef>
          <a:spcPct val="0"/>
        </a:spcBef>
        <a:buNone/>
        <a:defRPr sz="2800" b="1" kern="1200">
          <a:solidFill>
            <a:schemeClr val="tx1"/>
          </a:solidFill>
          <a:latin typeface="Bitter"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C297D"/>
        </a:buClr>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9C297D"/>
        </a:buClr>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9C297D"/>
        </a:buClr>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9C297D"/>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9C297D"/>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haigekassa.ee/ukraina-sojapogenikele"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fontScale="90000"/>
          </a:bodyPr>
          <a:lstStyle/>
          <a:p>
            <a:r>
              <a:rPr lang="en-gb" dirty="0"/>
              <a:t>National allowances and benefits</a:t>
            </a:r>
            <a:r>
              <a:rPr lang="et-EE" dirty="0"/>
              <a:t/>
            </a:r>
            <a:br>
              <a:rPr lang="et-EE" dirty="0"/>
            </a:br>
            <a:r>
              <a:rPr lang="ru" dirty="0"/>
              <a:t>Государственные пособия и компенсации</a:t>
            </a:r>
            <a:endParaRPr lang="et-EE" dirty="0"/>
          </a:p>
        </p:txBody>
      </p:sp>
    </p:spTree>
    <p:extLst>
      <p:ext uri="{BB962C8B-B14F-4D97-AF65-F5344CB8AC3E}">
        <p14:creationId xmlns:p14="http://schemas.microsoft.com/office/powerpoint/2010/main" val="32827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a:xfrm>
            <a:off x="665922" y="239261"/>
            <a:ext cx="10687878" cy="1455631"/>
          </a:xfrm>
        </p:spPr>
        <p:txBody>
          <a:bodyPr>
            <a:normAutofit/>
          </a:bodyPr>
          <a:lstStyle/>
          <a:p>
            <a:r>
              <a:rPr lang="en-gb" sz="2400" dirty="0"/>
              <a:t>Requirements and documents for </a:t>
            </a:r>
            <a:r>
              <a:rPr lang="et-EE" sz="2400" dirty="0" smtClean="0"/>
              <a:t>	</a:t>
            </a:r>
            <a:r>
              <a:rPr lang="ru" sz="2400" dirty="0" smtClean="0"/>
              <a:t>Условия </a:t>
            </a:r>
            <a:r>
              <a:rPr lang="ru" sz="2400" dirty="0"/>
              <a:t>и документы для подачи</a:t>
            </a:r>
            <a:r>
              <a:rPr lang="et-EE" sz="2400" dirty="0" smtClean="0"/>
              <a:t/>
            </a:r>
            <a:br>
              <a:rPr lang="et-EE" sz="2400" dirty="0" smtClean="0"/>
            </a:br>
            <a:r>
              <a:rPr lang="en-gb" sz="2400" dirty="0" smtClean="0"/>
              <a:t>applying </a:t>
            </a:r>
            <a:r>
              <a:rPr lang="en-gb" sz="2400" dirty="0"/>
              <a:t>for allowances and benefits </a:t>
            </a:r>
            <a:r>
              <a:rPr lang="et-EE" sz="2400" dirty="0" smtClean="0"/>
              <a:t>	</a:t>
            </a:r>
            <a:r>
              <a:rPr lang="ru" sz="2400" dirty="0" smtClean="0"/>
              <a:t>заявления </a:t>
            </a:r>
            <a:r>
              <a:rPr lang="ru" sz="2400" dirty="0"/>
              <a:t>на получение </a:t>
            </a:r>
            <a:r>
              <a:rPr lang="et-EE" sz="2400" dirty="0" smtClean="0"/>
              <a:t>							</a:t>
            </a:r>
            <a:r>
              <a:rPr lang="ru" sz="2400" dirty="0" smtClean="0"/>
              <a:t>пособий </a:t>
            </a:r>
            <a:r>
              <a:rPr lang="ru" sz="2400" dirty="0"/>
              <a:t>и </a:t>
            </a:r>
            <a:r>
              <a:rPr lang="ru" sz="2400" dirty="0" smtClean="0"/>
              <a:t>компенсаций</a:t>
            </a:r>
            <a:endParaRPr lang="et-EE" sz="2400" dirty="0"/>
          </a:p>
        </p:txBody>
      </p:sp>
      <p:sp>
        <p:nvSpPr>
          <p:cNvPr id="4" name="Sisu kohatäide 3"/>
          <p:cNvSpPr>
            <a:spLocks noGrp="1"/>
          </p:cNvSpPr>
          <p:nvPr>
            <p:ph sz="half" idx="1"/>
          </p:nvPr>
        </p:nvSpPr>
        <p:spPr>
          <a:xfrm>
            <a:off x="665922" y="2003367"/>
            <a:ext cx="5181600" cy="4173596"/>
          </a:xfrm>
        </p:spPr>
        <p:txBody>
          <a:bodyPr>
            <a:normAutofit fontScale="92500" lnSpcReduction="10000"/>
          </a:bodyPr>
          <a:lstStyle/>
          <a:p>
            <a:pPr rtl="0"/>
            <a:r>
              <a:rPr lang="en-gb" sz="2400" dirty="0"/>
              <a:t>Identity document</a:t>
            </a:r>
          </a:p>
          <a:p>
            <a:pPr lvl="1" rtl="0"/>
            <a:r>
              <a:rPr lang="en-gb" sz="2000" dirty="0"/>
              <a:t>Ukrainian passport or</a:t>
            </a:r>
          </a:p>
          <a:p>
            <a:pPr lvl="1" rtl="0"/>
            <a:r>
              <a:rPr lang="en-gb" sz="2000" dirty="0"/>
              <a:t>Residence permit card or</a:t>
            </a:r>
          </a:p>
          <a:p>
            <a:pPr lvl="1" rtl="0"/>
            <a:r>
              <a:rPr lang="en-gb" sz="2000" dirty="0"/>
              <a:t>Embassy certificate</a:t>
            </a:r>
          </a:p>
          <a:p>
            <a:pPr rtl="0"/>
            <a:r>
              <a:rPr lang="en-gb" sz="2400" dirty="0"/>
              <a:t>Temporary protection decision</a:t>
            </a:r>
          </a:p>
          <a:p>
            <a:pPr rtl="0"/>
            <a:r>
              <a:rPr lang="en-gb" sz="2400" dirty="0"/>
              <a:t>Estonian personal identification number</a:t>
            </a:r>
          </a:p>
          <a:p>
            <a:pPr rtl="0"/>
            <a:r>
              <a:rPr lang="en-gb" sz="2400" dirty="0"/>
              <a:t>Bank account</a:t>
            </a:r>
          </a:p>
          <a:p>
            <a:pPr lvl="1" rtl="0"/>
            <a:r>
              <a:rPr lang="en-gb" sz="2000" dirty="0"/>
              <a:t>Applicant's account in an Estonian bank </a:t>
            </a:r>
          </a:p>
          <a:p>
            <a:pPr lvl="1" rtl="0"/>
            <a:r>
              <a:rPr lang="en-gb" sz="2000" dirty="0"/>
              <a:t>Relative’s account in an Estonian bank </a:t>
            </a:r>
          </a:p>
          <a:p>
            <a:pPr lvl="1" rtl="0"/>
            <a:r>
              <a:rPr lang="en-gb" sz="2000" dirty="0"/>
              <a:t>Personal account in Ukraine</a:t>
            </a:r>
          </a:p>
        </p:txBody>
      </p:sp>
      <p:sp>
        <p:nvSpPr>
          <p:cNvPr id="5" name="Sisu kohatäide 4"/>
          <p:cNvSpPr>
            <a:spLocks noGrp="1"/>
          </p:cNvSpPr>
          <p:nvPr>
            <p:ph sz="half" idx="2"/>
          </p:nvPr>
        </p:nvSpPr>
        <p:spPr>
          <a:xfrm>
            <a:off x="6172200" y="2003367"/>
            <a:ext cx="5181600" cy="4173596"/>
          </a:xfrm>
        </p:spPr>
        <p:txBody>
          <a:bodyPr>
            <a:normAutofit lnSpcReduction="10000"/>
          </a:bodyPr>
          <a:lstStyle/>
          <a:p>
            <a:pPr rtl="0"/>
            <a:r>
              <a:rPr lang="ru" sz="2400" dirty="0"/>
              <a:t>Документ, удостоверяющий личность</a:t>
            </a:r>
          </a:p>
          <a:p>
            <a:pPr lvl="1" rtl="0"/>
            <a:r>
              <a:rPr lang="ru" sz="2000" dirty="0"/>
              <a:t>Украинский паспорт или</a:t>
            </a:r>
          </a:p>
          <a:p>
            <a:pPr lvl="1" rtl="0"/>
            <a:r>
              <a:rPr lang="ru" sz="2000" dirty="0"/>
              <a:t>Карта вида на жительство или</a:t>
            </a:r>
          </a:p>
          <a:p>
            <a:pPr lvl="1" rtl="0"/>
            <a:r>
              <a:rPr lang="ru" sz="2000" dirty="0"/>
              <a:t>Свидетельство посольства</a:t>
            </a:r>
          </a:p>
          <a:p>
            <a:pPr rtl="0"/>
            <a:r>
              <a:rPr lang="ru" sz="2400" dirty="0"/>
              <a:t>Решение о временной защите</a:t>
            </a:r>
          </a:p>
          <a:p>
            <a:pPr rtl="0"/>
            <a:r>
              <a:rPr lang="ru" sz="2400" dirty="0"/>
              <a:t>Эстонский личный код</a:t>
            </a:r>
          </a:p>
          <a:p>
            <a:pPr rtl="0"/>
            <a:r>
              <a:rPr lang="ru" sz="2400" dirty="0"/>
              <a:t>Банковский счет</a:t>
            </a:r>
          </a:p>
          <a:p>
            <a:pPr lvl="1" rtl="0"/>
            <a:r>
              <a:rPr lang="ru" sz="2000" dirty="0"/>
              <a:t>Счет заявителя в эстонском банке </a:t>
            </a:r>
          </a:p>
          <a:p>
            <a:pPr lvl="1" rtl="0"/>
            <a:r>
              <a:rPr lang="ru" sz="2000" dirty="0"/>
              <a:t>Счет близкого человека в эстонском банке </a:t>
            </a:r>
          </a:p>
          <a:p>
            <a:pPr lvl="1" rtl="0"/>
            <a:r>
              <a:rPr lang="ru" sz="2000" dirty="0"/>
              <a:t>Личный банковский счет в Украине</a:t>
            </a:r>
          </a:p>
        </p:txBody>
      </p:sp>
    </p:spTree>
    <p:extLst>
      <p:ext uri="{BB962C8B-B14F-4D97-AF65-F5344CB8AC3E}">
        <p14:creationId xmlns:p14="http://schemas.microsoft.com/office/powerpoint/2010/main" val="294095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ctrTitle"/>
          </p:nvPr>
        </p:nvSpPr>
        <p:spPr>
          <a:xfrm>
            <a:off x="665922" y="1837979"/>
            <a:ext cx="8893714" cy="3816200"/>
          </a:xfrm>
        </p:spPr>
        <p:txBody>
          <a:bodyPr/>
          <a:lstStyle/>
          <a:p>
            <a:r>
              <a:rPr lang="en-gb" dirty="0"/>
              <a:t>Children and parents</a:t>
            </a:r>
            <a:r>
              <a:rPr lang="et-EE" dirty="0"/>
              <a:t/>
            </a:r>
            <a:br>
              <a:rPr lang="et-EE" dirty="0"/>
            </a:br>
            <a:r>
              <a:rPr lang="ru" dirty="0"/>
              <a:t>Дети и родители</a:t>
            </a:r>
            <a:endParaRPr lang="et-EE" dirty="0"/>
          </a:p>
        </p:txBody>
      </p:sp>
    </p:spTree>
    <p:extLst>
      <p:ext uri="{BB962C8B-B14F-4D97-AF65-F5344CB8AC3E}">
        <p14:creationId xmlns:p14="http://schemas.microsoft.com/office/powerpoint/2010/main" val="38769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n-gb" dirty="0"/>
              <a:t>Requirements for family allowances </a:t>
            </a:r>
            <a:r>
              <a:rPr lang="et-EE" dirty="0"/>
              <a:t>	</a:t>
            </a:r>
            <a:r>
              <a:rPr lang="ru" dirty="0"/>
              <a:t>Требования для получения </a:t>
            </a:r>
            <a:r>
              <a:rPr lang="en-GB" dirty="0"/>
              <a:t>							</a:t>
            </a:r>
            <a:r>
              <a:rPr lang="ru" dirty="0"/>
              <a:t>семейных пособий </a:t>
            </a:r>
            <a:endParaRPr lang="et-EE" dirty="0"/>
          </a:p>
        </p:txBody>
      </p:sp>
      <p:sp>
        <p:nvSpPr>
          <p:cNvPr id="3" name="Sisu kohatäide 2"/>
          <p:cNvSpPr>
            <a:spLocks noGrp="1"/>
          </p:cNvSpPr>
          <p:nvPr>
            <p:ph sz="half" idx="1"/>
          </p:nvPr>
        </p:nvSpPr>
        <p:spPr/>
        <p:txBody>
          <a:bodyPr>
            <a:normAutofit fontScale="85000" lnSpcReduction="20000"/>
          </a:bodyPr>
          <a:lstStyle/>
          <a:p>
            <a:pPr rtl="0"/>
            <a:r>
              <a:rPr lang="en-gb" dirty="0"/>
              <a:t>Temporary protection must be granted for the parent and the child </a:t>
            </a:r>
          </a:p>
          <a:p>
            <a:pPr lvl="1" rtl="0"/>
            <a:r>
              <a:rPr lang="en-gb" dirty="0"/>
              <a:t>Parent with visa, child with temporary protection - only child allowance available</a:t>
            </a:r>
          </a:p>
          <a:p>
            <a:pPr lvl="1" rtl="0"/>
            <a:r>
              <a:rPr lang="en-gb" dirty="0"/>
              <a:t>Parent has residence permit, child has no temporary protection - application on hold until child gets temporary protection</a:t>
            </a:r>
          </a:p>
          <a:p>
            <a:pPr rtl="0"/>
            <a:r>
              <a:rPr lang="en-gb" dirty="0"/>
              <a:t>If the child has no legal representative (the child is accompanied by a grandmother, aunt or other person): </a:t>
            </a:r>
          </a:p>
          <a:p>
            <a:pPr lvl="1" rtl="0"/>
            <a:r>
              <a:rPr lang="en-gb" dirty="0"/>
              <a:t>Contact the local authority for child protection </a:t>
            </a:r>
          </a:p>
          <a:p>
            <a:pPr lvl="1" rtl="0"/>
            <a:r>
              <a:rPr lang="en-gb" dirty="0"/>
              <a:t>Local authority initiates the process for applying for guardianship</a:t>
            </a:r>
          </a:p>
          <a:p>
            <a:pPr lvl="1"/>
            <a:endParaRPr lang="et-EE" dirty="0"/>
          </a:p>
        </p:txBody>
      </p:sp>
      <p:sp>
        <p:nvSpPr>
          <p:cNvPr id="5" name="Sisu kohatäide 2"/>
          <p:cNvSpPr>
            <a:spLocks noGrp="1"/>
          </p:cNvSpPr>
          <p:nvPr>
            <p:ph sz="half" idx="2"/>
          </p:nvPr>
        </p:nvSpPr>
        <p:spPr/>
        <p:txBody>
          <a:bodyPr>
            <a:normAutofit fontScale="77500" lnSpcReduction="20000"/>
          </a:bodyPr>
          <a:lstStyle/>
          <a:p>
            <a:pPr rtl="0"/>
            <a:r>
              <a:rPr lang="ru" dirty="0"/>
              <a:t>Временная защита должна быть предоставлена родителю и ребенку </a:t>
            </a:r>
          </a:p>
          <a:p>
            <a:pPr lvl="1" rtl="0"/>
            <a:r>
              <a:rPr lang="ru" dirty="0"/>
              <a:t>Родитель с визой, ребенок с временной защитой — доступно только пособие на ребенка</a:t>
            </a:r>
          </a:p>
          <a:p>
            <a:pPr lvl="1" rtl="0"/>
            <a:r>
              <a:rPr lang="ru" dirty="0"/>
              <a:t>Родитель имеет вид на жительство, ребенок не имеет временной защиты — заявление ожидает рассмотрения до получения ребенком временной защиты</a:t>
            </a:r>
          </a:p>
          <a:p>
            <a:pPr rtl="0"/>
            <a:r>
              <a:rPr lang="ru" dirty="0"/>
              <a:t>Если у ребенка нет законного представителя (ребенка сопровождает бабушка, тетя или другое лицо): </a:t>
            </a:r>
          </a:p>
          <a:p>
            <a:pPr lvl="1" rtl="0"/>
            <a:r>
              <a:rPr lang="ru" dirty="0"/>
              <a:t>Обратитесь в отдел защиты детей местного самоуправления </a:t>
            </a:r>
          </a:p>
          <a:p>
            <a:pPr lvl="1" rtl="0"/>
            <a:r>
              <a:rPr lang="ru" dirty="0"/>
              <a:t>Местный орган самоуправления инициирует подачу заявления на опекунство</a:t>
            </a:r>
          </a:p>
          <a:p>
            <a:pPr lvl="1"/>
            <a:endParaRPr lang="et-EE" dirty="0"/>
          </a:p>
        </p:txBody>
      </p:sp>
    </p:spTree>
    <p:extLst>
      <p:ext uri="{BB962C8B-B14F-4D97-AF65-F5344CB8AC3E}">
        <p14:creationId xmlns:p14="http://schemas.microsoft.com/office/powerpoint/2010/main" val="347371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n-gb" sz="2200" dirty="0"/>
              <a:t>Monthly family allowances		</a:t>
            </a:r>
            <a:r>
              <a:rPr lang="et-EE" sz="2200" dirty="0"/>
              <a:t>	</a:t>
            </a:r>
            <a:r>
              <a:rPr lang="ru" sz="2200" dirty="0"/>
              <a:t>Ежемесячные семейные пособия</a:t>
            </a:r>
            <a:endParaRPr lang="et-EE" sz="1400" dirty="0"/>
          </a:p>
        </p:txBody>
      </p:sp>
      <p:sp>
        <p:nvSpPr>
          <p:cNvPr id="3" name="Sisu kohatäide 2"/>
          <p:cNvSpPr>
            <a:spLocks noGrp="1"/>
          </p:cNvSpPr>
          <p:nvPr>
            <p:ph sz="half" idx="1"/>
          </p:nvPr>
        </p:nvSpPr>
        <p:spPr/>
        <p:txBody>
          <a:bodyPr>
            <a:normAutofit fontScale="70000" lnSpcReduction="20000"/>
          </a:bodyPr>
          <a:lstStyle/>
          <a:p>
            <a:pPr rtl="0"/>
            <a:r>
              <a:rPr lang="en-gb" dirty="0"/>
              <a:t>Child allowance for children up to 16 years old*</a:t>
            </a:r>
          </a:p>
          <a:p>
            <a:pPr lvl="1" rtl="0"/>
            <a:r>
              <a:rPr lang="en-gb" dirty="0"/>
              <a:t>1st child - € 60</a:t>
            </a:r>
          </a:p>
          <a:p>
            <a:pPr lvl="1" rtl="0"/>
            <a:r>
              <a:rPr lang="en-gb" dirty="0"/>
              <a:t>2nd child - € 60</a:t>
            </a:r>
          </a:p>
          <a:p>
            <a:pPr lvl="1" rtl="0"/>
            <a:r>
              <a:rPr lang="en-gb" dirty="0"/>
              <a:t>3rd child - € 100 + € 300 allowance for families with many children</a:t>
            </a:r>
          </a:p>
          <a:p>
            <a:pPr lvl="1" rtl="0"/>
            <a:r>
              <a:rPr lang="en-gb" dirty="0"/>
              <a:t>4th child - € 100 </a:t>
            </a:r>
          </a:p>
          <a:p>
            <a:pPr lvl="1" rtl="0"/>
            <a:r>
              <a:rPr lang="en-gb" dirty="0"/>
              <a:t>5th child - € 100</a:t>
            </a:r>
          </a:p>
          <a:p>
            <a:pPr lvl="1" rtl="0"/>
            <a:r>
              <a:rPr lang="en-gb" dirty="0"/>
              <a:t>6th child - € 100</a:t>
            </a:r>
          </a:p>
          <a:p>
            <a:pPr lvl="1" rtl="0"/>
            <a:r>
              <a:rPr lang="en-gb" dirty="0"/>
              <a:t>7th child - € 100 + € 400 allowance for families with many children</a:t>
            </a:r>
          </a:p>
          <a:p>
            <a:pPr marL="0" indent="0" rtl="0">
              <a:buNone/>
            </a:pPr>
            <a:r>
              <a:rPr lang="en-gb" dirty="0"/>
              <a:t>*</a:t>
            </a:r>
            <a:r>
              <a:rPr lang="en-gb" sz="2600" dirty="0"/>
              <a:t>for a child aged 16-19, the allowance is paid while the child is at school. The allowance will be paid on the basis of proof of studies or written confirmation from the applicant. </a:t>
            </a:r>
          </a:p>
          <a:p>
            <a:pPr rtl="0"/>
            <a:r>
              <a:rPr lang="en-gb" dirty="0"/>
              <a:t>Parental benefit € 584 (€ 545 from the birth of the child or until temporary protection ends)</a:t>
            </a:r>
          </a:p>
          <a:p>
            <a:pPr rtl="0"/>
            <a:r>
              <a:rPr lang="en-gb" dirty="0"/>
              <a:t>Foster care allowance € 240</a:t>
            </a:r>
          </a:p>
          <a:p>
            <a:endParaRPr lang="et-EE" dirty="0"/>
          </a:p>
          <a:p>
            <a:pPr marL="0" indent="0">
              <a:buNone/>
            </a:pPr>
            <a:endParaRPr lang="et-EE" dirty="0"/>
          </a:p>
          <a:p>
            <a:pPr marL="457200" lvl="1" indent="0">
              <a:buNone/>
            </a:pPr>
            <a:endParaRPr lang="et-EE" dirty="0"/>
          </a:p>
          <a:p>
            <a:pPr marL="457200" lvl="1" indent="0">
              <a:buNone/>
            </a:pPr>
            <a:endParaRPr lang="et-EE" dirty="0"/>
          </a:p>
          <a:p>
            <a:pPr marL="457200" lvl="1" indent="0">
              <a:buNone/>
            </a:pPr>
            <a:endParaRPr lang="et-EE" dirty="0"/>
          </a:p>
        </p:txBody>
      </p:sp>
      <p:sp>
        <p:nvSpPr>
          <p:cNvPr id="4" name="Sisu kohatäide 3"/>
          <p:cNvSpPr>
            <a:spLocks noGrp="1"/>
          </p:cNvSpPr>
          <p:nvPr>
            <p:ph sz="half" idx="2"/>
          </p:nvPr>
        </p:nvSpPr>
        <p:spPr/>
        <p:txBody>
          <a:bodyPr>
            <a:normAutofit fontScale="62500" lnSpcReduction="20000"/>
          </a:bodyPr>
          <a:lstStyle/>
          <a:p>
            <a:pPr rtl="0"/>
            <a:r>
              <a:rPr lang="ru" dirty="0"/>
              <a:t>Детское пособие на детей до 16 лет*</a:t>
            </a:r>
          </a:p>
          <a:p>
            <a:pPr lvl="1" rtl="0"/>
            <a:r>
              <a:rPr lang="ru" dirty="0"/>
              <a:t>1-й ребёнок — 60 €</a:t>
            </a:r>
          </a:p>
          <a:p>
            <a:pPr lvl="1" rtl="0"/>
            <a:r>
              <a:rPr lang="ru" dirty="0"/>
              <a:t>2-й ребёнок — 60 €</a:t>
            </a:r>
          </a:p>
          <a:p>
            <a:pPr lvl="1" rtl="0"/>
            <a:r>
              <a:rPr lang="ru" dirty="0"/>
              <a:t>3-й ребенок — 100 € + 300 € семейное пособие для многодетной семьи</a:t>
            </a:r>
          </a:p>
          <a:p>
            <a:pPr lvl="1" rtl="0"/>
            <a:r>
              <a:rPr lang="ru" dirty="0"/>
              <a:t>4-й ребёнок — 100 € </a:t>
            </a:r>
          </a:p>
          <a:p>
            <a:pPr lvl="1" rtl="0"/>
            <a:r>
              <a:rPr lang="ru" dirty="0"/>
              <a:t>5-й ребёнок — 100 €</a:t>
            </a:r>
          </a:p>
          <a:p>
            <a:pPr lvl="1" rtl="0"/>
            <a:r>
              <a:rPr lang="ru" dirty="0"/>
              <a:t>6-й ребёнок — 100 €</a:t>
            </a:r>
          </a:p>
          <a:p>
            <a:pPr lvl="1" rtl="0"/>
            <a:r>
              <a:rPr lang="ru" dirty="0"/>
              <a:t>7-й ребенок — 100 € + 400 € семейное пособие для многодетной семьи</a:t>
            </a:r>
          </a:p>
          <a:p>
            <a:pPr marL="0" indent="0" rtl="0">
              <a:buNone/>
            </a:pPr>
            <a:r>
              <a:rPr lang="ru" dirty="0"/>
              <a:t>*</a:t>
            </a:r>
            <a:r>
              <a:rPr lang="ru" sz="2600" dirty="0"/>
              <a:t> пособие на ребенка в возрасте 16–19 лет выплачивается, если ребенок учится в школе. Пособие выплачивается на основании документа, подтверждающего обучение, или письменного подтверждения от заявителя. </a:t>
            </a:r>
          </a:p>
          <a:p>
            <a:pPr rtl="0"/>
            <a:r>
              <a:rPr lang="ru" dirty="0"/>
              <a:t>Родительское пособие — 584 € (545 € с момента рождения ребенка или до окончания временной защиты)</a:t>
            </a:r>
          </a:p>
          <a:p>
            <a:pPr rtl="0"/>
            <a:r>
              <a:rPr lang="ru" dirty="0"/>
              <a:t>Пособие на ребенка под опекой — 240 €</a:t>
            </a:r>
          </a:p>
          <a:p>
            <a:endParaRPr lang="et-EE" dirty="0"/>
          </a:p>
          <a:p>
            <a:pPr marL="0" indent="0">
              <a:buNone/>
            </a:pPr>
            <a:endParaRPr lang="et-EE" dirty="0"/>
          </a:p>
          <a:p>
            <a:pPr marL="457200" lvl="1" indent="0">
              <a:buNone/>
            </a:pPr>
            <a:endParaRPr lang="et-EE" dirty="0"/>
          </a:p>
          <a:p>
            <a:pPr marL="457200" lvl="1" indent="0">
              <a:buNone/>
            </a:pPr>
            <a:endParaRPr lang="et-EE" dirty="0"/>
          </a:p>
          <a:p>
            <a:pPr marL="457200" lvl="1" indent="0">
              <a:buNone/>
            </a:pPr>
            <a:endParaRPr lang="et-EE" dirty="0"/>
          </a:p>
          <a:p>
            <a:endParaRPr lang="et-EE" dirty="0"/>
          </a:p>
        </p:txBody>
      </p:sp>
    </p:spTree>
    <p:extLst>
      <p:ext uri="{BB962C8B-B14F-4D97-AF65-F5344CB8AC3E}">
        <p14:creationId xmlns:p14="http://schemas.microsoft.com/office/powerpoint/2010/main" val="58916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665922" y="1837979"/>
            <a:ext cx="7497176" cy="3816200"/>
          </a:xfrm>
        </p:spPr>
        <p:txBody>
          <a:bodyPr/>
          <a:lstStyle/>
          <a:p>
            <a:r>
              <a:rPr lang="en-gb" dirty="0"/>
              <a:t>Pensioners</a:t>
            </a:r>
            <a:r>
              <a:rPr lang="et-EE" dirty="0"/>
              <a:t/>
            </a:r>
            <a:br>
              <a:rPr lang="et-EE" dirty="0"/>
            </a:br>
            <a:r>
              <a:rPr lang="ru" dirty="0"/>
              <a:t>Лица пенсионного возраста</a:t>
            </a:r>
            <a:endParaRPr lang="et-EE" dirty="0"/>
          </a:p>
        </p:txBody>
      </p:sp>
    </p:spTree>
    <p:extLst>
      <p:ext uri="{BB962C8B-B14F-4D97-AF65-F5344CB8AC3E}">
        <p14:creationId xmlns:p14="http://schemas.microsoft.com/office/powerpoint/2010/main" val="168235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n-gb" dirty="0"/>
              <a:t>Support for pensioners		</a:t>
            </a:r>
            <a:r>
              <a:rPr lang="et-EE" dirty="0"/>
              <a:t>	</a:t>
            </a:r>
            <a:r>
              <a:rPr lang="ru" dirty="0"/>
              <a:t>Пособие для пенсионеров</a:t>
            </a:r>
            <a:endParaRPr lang="et-EE" dirty="0"/>
          </a:p>
        </p:txBody>
      </p:sp>
      <p:sp>
        <p:nvSpPr>
          <p:cNvPr id="3" name="Sisu kohatäide 2"/>
          <p:cNvSpPr>
            <a:spLocks noGrp="1"/>
          </p:cNvSpPr>
          <p:nvPr>
            <p:ph sz="half" idx="1"/>
          </p:nvPr>
        </p:nvSpPr>
        <p:spPr/>
        <p:txBody>
          <a:bodyPr>
            <a:normAutofit fontScale="77500" lnSpcReduction="20000"/>
          </a:bodyPr>
          <a:lstStyle/>
          <a:p>
            <a:pPr rtl="0"/>
            <a:r>
              <a:rPr lang="en-gb" dirty="0"/>
              <a:t>Estonia's old-age pension age is 64 years and 3 months old, or the year of birth from 1958.</a:t>
            </a:r>
          </a:p>
          <a:p>
            <a:pPr rtl="0"/>
            <a:r>
              <a:rPr lang="en-gb" dirty="0"/>
              <a:t>A Ukrainian pensioner who is not of pensionable age in Estonia applies to the Unemployment Insurance Fund (</a:t>
            </a:r>
            <a:r>
              <a:rPr lang="et" i="1" dirty="0"/>
              <a:t>Töötukassa</a:t>
            </a:r>
            <a:r>
              <a:rPr lang="et" dirty="0"/>
              <a:t>) to be registered as unemployed.</a:t>
            </a:r>
          </a:p>
          <a:p>
            <a:pPr rtl="0"/>
            <a:r>
              <a:rPr lang="en-gb" dirty="0"/>
              <a:t>In Estonia, the allowance is paid at the difference between the national pension rate (€ 275) and the Ukrainian pension rate.</a:t>
            </a:r>
          </a:p>
          <a:p>
            <a:pPr rtl="0"/>
            <a:r>
              <a:rPr lang="en-gb" dirty="0"/>
              <a:t>Amount of the Ukrainian pension based on a document or written confirmation from the person concerned.</a:t>
            </a:r>
          </a:p>
          <a:p>
            <a:pPr rtl="0"/>
            <a:r>
              <a:rPr lang="en-gb" dirty="0"/>
              <a:t>Granting of the allowance also allows one to receive sickness insurance. </a:t>
            </a:r>
          </a:p>
        </p:txBody>
      </p:sp>
      <p:sp>
        <p:nvSpPr>
          <p:cNvPr id="4" name="Sisu kohatäide 3"/>
          <p:cNvSpPr>
            <a:spLocks noGrp="1"/>
          </p:cNvSpPr>
          <p:nvPr>
            <p:ph sz="half" idx="2"/>
          </p:nvPr>
        </p:nvSpPr>
        <p:spPr/>
        <p:txBody>
          <a:bodyPr>
            <a:normAutofit fontScale="70000" lnSpcReduction="20000"/>
          </a:bodyPr>
          <a:lstStyle/>
          <a:p>
            <a:pPr rtl="0"/>
            <a:r>
              <a:rPr lang="ru" dirty="0"/>
              <a:t>Возраст пенсии по старости в Эстонии составляет 64 года и 3 месяца, то есть год рождения начиная с 1958 года.</a:t>
            </a:r>
          </a:p>
          <a:p>
            <a:pPr rtl="0"/>
            <a:r>
              <a:rPr lang="ru" dirty="0"/>
              <a:t>Украинский пенсионер, не достигший пенсионного возраста в Эстонии, обращается в Кассу по безработице для регистрации в качестве безработного.</a:t>
            </a:r>
          </a:p>
          <a:p>
            <a:pPr rtl="0"/>
            <a:r>
              <a:rPr lang="ru" dirty="0"/>
              <a:t>В Эстонии пособие выплачивается в размере разницы между государственной пенсионной ставкой (275 €) и украинской пенсией</a:t>
            </a:r>
          </a:p>
          <a:p>
            <a:pPr rtl="0"/>
            <a:r>
              <a:rPr lang="ru" dirty="0"/>
              <a:t>Размер украинской пенсии на основании документа или письменного подтверждения ходатайствующего о пособии</a:t>
            </a:r>
          </a:p>
          <a:p>
            <a:pPr rtl="0"/>
            <a:r>
              <a:rPr lang="ru" dirty="0"/>
              <a:t>Пособие предоставляется вместе с медицинским страхованием </a:t>
            </a:r>
          </a:p>
        </p:txBody>
      </p:sp>
    </p:spTree>
    <p:extLst>
      <p:ext uri="{BB962C8B-B14F-4D97-AF65-F5344CB8AC3E}">
        <p14:creationId xmlns:p14="http://schemas.microsoft.com/office/powerpoint/2010/main" val="93658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ctrTitle"/>
          </p:nvPr>
        </p:nvSpPr>
        <p:spPr>
          <a:xfrm>
            <a:off x="665922" y="1837979"/>
            <a:ext cx="8760712" cy="3816200"/>
          </a:xfrm>
        </p:spPr>
        <p:txBody>
          <a:bodyPr/>
          <a:lstStyle/>
          <a:p>
            <a:r>
              <a:rPr lang="en-gb" dirty="0"/>
              <a:t>Special needs</a:t>
            </a:r>
            <a:r>
              <a:rPr lang="et-EE" dirty="0"/>
              <a:t/>
            </a:r>
            <a:br>
              <a:rPr lang="et-EE" dirty="0"/>
            </a:br>
            <a:r>
              <a:rPr lang="ru" dirty="0"/>
              <a:t>Особые потребности</a:t>
            </a:r>
            <a:endParaRPr lang="et-EE" dirty="0"/>
          </a:p>
        </p:txBody>
      </p:sp>
    </p:spTree>
    <p:extLst>
      <p:ext uri="{BB962C8B-B14F-4D97-AF65-F5344CB8AC3E}">
        <p14:creationId xmlns:p14="http://schemas.microsoft.com/office/powerpoint/2010/main" val="30073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65921" y="248478"/>
            <a:ext cx="10963583" cy="854765"/>
          </a:xfrm>
        </p:spPr>
        <p:txBody>
          <a:bodyPr>
            <a:normAutofit fontScale="90000"/>
          </a:bodyPr>
          <a:lstStyle/>
          <a:p>
            <a:r>
              <a:rPr lang="en-gb" dirty="0"/>
              <a:t>Benefits for people with disabilities	</a:t>
            </a:r>
            <a:r>
              <a:rPr lang="ru" dirty="0"/>
              <a:t>Пособия для людей с </a:t>
            </a:r>
            <a:r>
              <a:rPr lang="et-EE" dirty="0" smtClean="0"/>
              <a:t>								</a:t>
            </a:r>
            <a:r>
              <a:rPr lang="ru" dirty="0" smtClean="0"/>
              <a:t>ограниченными </a:t>
            </a:r>
            <a:r>
              <a:rPr lang="ru" dirty="0"/>
              <a:t>возможностями</a:t>
            </a:r>
            <a:endParaRPr lang="et-EE" dirty="0"/>
          </a:p>
        </p:txBody>
      </p:sp>
      <p:sp>
        <p:nvSpPr>
          <p:cNvPr id="3" name="Sisu kohatäide 2"/>
          <p:cNvSpPr>
            <a:spLocks noGrp="1"/>
          </p:cNvSpPr>
          <p:nvPr>
            <p:ph sz="half" idx="1"/>
          </p:nvPr>
        </p:nvSpPr>
        <p:spPr/>
        <p:txBody>
          <a:bodyPr>
            <a:normAutofit fontScale="55000" lnSpcReduction="20000"/>
          </a:bodyPr>
          <a:lstStyle/>
          <a:p>
            <a:pPr rtl="0"/>
            <a:r>
              <a:rPr lang="en-gb" dirty="0"/>
              <a:t>The severity of disability of children (up to and including 15 years old) is determined by the Social Insurance Board and the disability allowance is determined by the Social Insurance Board (being € 138.98 - € 241.64 depending on the severity of the disability) </a:t>
            </a:r>
          </a:p>
          <a:p>
            <a:pPr rtl="0"/>
            <a:r>
              <a:rPr lang="en-gb" dirty="0"/>
              <a:t>Working-age people must apply to the Unemployment Insurance Fund for an assessment of their disability and the severity of their disability, the Social Insurance Board determines the disability allowance on the basis of the Unemployment Insurance Fund's assessment (being € 16.62 - € 53.70 depending on the severity of the disability)</a:t>
            </a:r>
          </a:p>
          <a:p>
            <a:pPr rtl="0"/>
            <a:r>
              <a:rPr lang="en-gb" dirty="0"/>
              <a:t>The severity of disability for people of old-age pension age (from 64 y 3 m) is established and the disability allowance is determined by the Social Insurance Board (being € 12.79 - € 40.91 depending on the severity of the disability)</a:t>
            </a:r>
          </a:p>
          <a:p>
            <a:pPr rtl="0"/>
            <a:r>
              <a:rPr lang="en-gb" dirty="0"/>
              <a:t>To determine the severity of the disability a health record is required to be present in the relevant information system. </a:t>
            </a:r>
          </a:p>
          <a:p>
            <a:pPr lvl="1" rtl="0"/>
            <a:r>
              <a:rPr lang="en-gb" dirty="0"/>
              <a:t>Go to a secondary health check as soon as possible. You do not need a residence permit or an identity code.</a:t>
            </a:r>
          </a:p>
          <a:p>
            <a:pPr lvl="1" rtl="0"/>
            <a:r>
              <a:rPr lang="en-gb" dirty="0"/>
              <a:t>An appointment must be made for a health check. </a:t>
            </a:r>
            <a:r>
              <a:rPr lang="en-gb"/>
              <a:t>The necessary contacts can be found here: </a:t>
            </a:r>
            <a:r>
              <a:rPr lang="en-gb">
                <a:hlinkClick r:id="rId2"/>
              </a:rPr>
              <a:t>https://www.haigekassa.ee/ukraina-sojapogenikele</a:t>
            </a:r>
            <a:r>
              <a:rPr lang="en-gb"/>
              <a:t> </a:t>
            </a:r>
          </a:p>
          <a:p>
            <a:endParaRPr lang="et-EE" dirty="0"/>
          </a:p>
        </p:txBody>
      </p:sp>
      <p:sp>
        <p:nvSpPr>
          <p:cNvPr id="6" name="Sisu kohatäide 2"/>
          <p:cNvSpPr>
            <a:spLocks noGrp="1"/>
          </p:cNvSpPr>
          <p:nvPr>
            <p:ph sz="half" idx="2"/>
          </p:nvPr>
        </p:nvSpPr>
        <p:spPr/>
        <p:txBody>
          <a:bodyPr>
            <a:normAutofit fontScale="47500" lnSpcReduction="20000"/>
          </a:bodyPr>
          <a:lstStyle/>
          <a:p>
            <a:pPr rtl="0"/>
            <a:r>
              <a:rPr lang="ru" dirty="0"/>
              <a:t>Степень тяжести инвалидности детей (до 15 лет включительно) определяет Департамент социального страхования. Пособие по инвалидности также назначает Департамент социального страхования (138,98–241,64 € в зависимости от степени тяжести инвалидности). </a:t>
            </a:r>
          </a:p>
          <a:p>
            <a:pPr rtl="0"/>
            <a:r>
              <a:rPr lang="ru" dirty="0"/>
              <a:t>Для оценки инвалидности и степени её тяжести лица трудоспособного возраста должны обратиться в Кассу по безработице; Департамент социального страхования определяет размер пособия по инвалидности на основании оценки Кассы по безработице (16,62–53,70 € в зависимости от степени тяжести инвалидности)</a:t>
            </a:r>
          </a:p>
          <a:p>
            <a:pPr rtl="0"/>
            <a:r>
              <a:rPr lang="ru" dirty="0"/>
              <a:t>Степень тяжести инвалидности людей пенсионного возраста (с 64 лет 3 месяцев) устанавливает и размер пособия по инвалидности определяет Департамент социального страхования (12,79–40,91 € в зависимости от степени тяжести инвалидности)</a:t>
            </a:r>
          </a:p>
          <a:p>
            <a:pPr rtl="0"/>
            <a:r>
              <a:rPr lang="ru" dirty="0"/>
              <a:t>Для определения степени тяжести инвалидности необходимо наличие информации о состоянии здоровья в соответствующей информационной системе. </a:t>
            </a:r>
          </a:p>
          <a:p>
            <a:pPr lvl="1" rtl="0"/>
            <a:r>
              <a:rPr lang="ru" dirty="0"/>
              <a:t>При первой же возможности пройдите вторичный медицинский осмотр. Для этого вам не нужен вид на жительство или личный код.</a:t>
            </a:r>
          </a:p>
          <a:p>
            <a:pPr lvl="1" rtl="0"/>
            <a:r>
              <a:rPr lang="ru" dirty="0"/>
              <a:t>Для прохождения медицинского осмотра необходимо записаться на прием. Необходимые контакты можно найти здесь: </a:t>
            </a:r>
            <a:r>
              <a:rPr lang="ru" dirty="0">
                <a:hlinkClick r:id="rId2"/>
              </a:rPr>
              <a:t>https://www.haigekassa.ee/ru/informaciya-dlya-voennykh-bezhencev-iz-ukrainy</a:t>
            </a:r>
            <a:r>
              <a:rPr lang="ru" dirty="0"/>
              <a:t> </a:t>
            </a:r>
          </a:p>
          <a:p>
            <a:endParaRPr lang="et-EE" dirty="0"/>
          </a:p>
        </p:txBody>
      </p:sp>
    </p:spTree>
    <p:extLst>
      <p:ext uri="{BB962C8B-B14F-4D97-AF65-F5344CB8AC3E}">
        <p14:creationId xmlns:p14="http://schemas.microsoft.com/office/powerpoint/2010/main" val="2932201120"/>
      </p:ext>
    </p:extLst>
  </p:cSld>
  <p:clrMapOvr>
    <a:masterClrMapping/>
  </p:clrMapOvr>
</p:sld>
</file>

<file path=ppt/theme/theme1.xml><?xml version="1.0" encoding="utf-8"?>
<a:theme xmlns:a="http://schemas.openxmlformats.org/drawingml/2006/main" name="Office Theme">
  <a:themeElements>
    <a:clrScheme name="SKA">
      <a:dk1>
        <a:srgbClr val="000000"/>
      </a:dk1>
      <a:lt1>
        <a:srgbClr val="FFFFFF"/>
      </a:lt1>
      <a:dk2>
        <a:srgbClr val="A31680"/>
      </a:dk2>
      <a:lt2>
        <a:srgbClr val="E7E6E6"/>
      </a:lt2>
      <a:accent1>
        <a:srgbClr val="E25793"/>
      </a:accent1>
      <a:accent2>
        <a:srgbClr val="A31680"/>
      </a:accent2>
      <a:accent3>
        <a:srgbClr val="5BCCF5"/>
      </a:accent3>
      <a:accent4>
        <a:srgbClr val="5B9333"/>
      </a:accent4>
      <a:accent5>
        <a:srgbClr val="E84400"/>
      </a:accent5>
      <a:accent6>
        <a:srgbClr val="FFB100"/>
      </a:accent6>
      <a:hlink>
        <a:srgbClr val="1100E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1148</Words>
  <Application>Microsoft Office PowerPoint</Application>
  <PresentationFormat>Laiekraan</PresentationFormat>
  <Paragraphs>92</Paragraphs>
  <Slides>9</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9</vt:i4>
      </vt:variant>
    </vt:vector>
  </HeadingPairs>
  <TitlesOfParts>
    <vt:vector size="13" baseType="lpstr">
      <vt:lpstr>Arial</vt:lpstr>
      <vt:lpstr>Bitter</vt:lpstr>
      <vt:lpstr>Roboto</vt:lpstr>
      <vt:lpstr>Office Theme</vt:lpstr>
      <vt:lpstr>National allowances and benefits Государственные пособия и компенсации</vt:lpstr>
      <vt:lpstr>Requirements and documents for  Условия и документы для подачи applying for allowances and benefits  заявления на получение        пособий и компенсаций</vt:lpstr>
      <vt:lpstr>Children and parents Дети и родители</vt:lpstr>
      <vt:lpstr>Requirements for family allowances  Требования для получения        семейных пособий </vt:lpstr>
      <vt:lpstr>Monthly family allowances   Ежемесячные семейные пособия</vt:lpstr>
      <vt:lpstr>Pensioners Лица пенсионного возраста</vt:lpstr>
      <vt:lpstr>Support for pensioners   Пособие для пенсионеров</vt:lpstr>
      <vt:lpstr>Special needs Особые потребности</vt:lpstr>
      <vt:lpstr>Benefits for people with disabilities Пособия для людей с         ограниченными возможностями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Meelis Opmann</dc:creator>
  <cp:lastModifiedBy>Aika Kaukver</cp:lastModifiedBy>
  <cp:revision>55</cp:revision>
  <dcterms:created xsi:type="dcterms:W3CDTF">2021-11-15T15:07:02Z</dcterms:created>
  <dcterms:modified xsi:type="dcterms:W3CDTF">2022-03-24T09:22:30Z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-1864120544</vt:i4>
  </property>
  <property fmtid="{D5CDD505-2E9C-101B-9397-08002B2CF9AE}" pid="3" name="_NewReviewCycle">
    <vt:lpwstr/>
  </property>
  <property fmtid="{D5CDD505-2E9C-101B-9397-08002B2CF9AE}" pid="4" name="_EmailSubject">
    <vt:lpwstr>kiire tõlkevajadus eesti-vene ja eesti inglise suunal</vt:lpwstr>
  </property>
  <property fmtid="{D5CDD505-2E9C-101B-9397-08002B2CF9AE}" pid="5" name="_AuthorEmail">
    <vt:lpwstr>karina.madis@sotsiaalkindlustusamet.ee</vt:lpwstr>
  </property>
  <property fmtid="{D5CDD505-2E9C-101B-9397-08002B2CF9AE}" pid="6" name="_AuthorEmailDisplayName">
    <vt:lpwstr>Karina Madis</vt:lpwstr>
  </property>
  <property fmtid="{D5CDD505-2E9C-101B-9397-08002B2CF9AE}" pid="7" name="_PreviousAdHocReviewCycleID">
    <vt:i4>1992689752</vt:i4>
  </property>
</Properties>
</file>