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400" r:id="rId6"/>
    <p:sldId id="411" r:id="rId7"/>
    <p:sldId id="258" r:id="rId8"/>
    <p:sldId id="270" r:id="rId9"/>
    <p:sldId id="271" r:id="rId10"/>
    <p:sldId id="414" r:id="rId11"/>
    <p:sldId id="386" r:id="rId12"/>
    <p:sldId id="261" r:id="rId13"/>
    <p:sldId id="259" r:id="rId14"/>
    <p:sldId id="262" r:id="rId15"/>
    <p:sldId id="401" r:id="rId16"/>
    <p:sldId id="410" r:id="rId17"/>
    <p:sldId id="402" r:id="rId18"/>
    <p:sldId id="412" r:id="rId19"/>
    <p:sldId id="395" r:id="rId20"/>
    <p:sldId id="272" r:id="rId21"/>
    <p:sldId id="283" r:id="rId22"/>
  </p:sldIdLst>
  <p:sldSz cx="8999538" cy="6840538"/>
  <p:notesSz cx="7102475" cy="1023302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dri Maasik" initials="KM" lastIdx="8" clrIdx="0">
    <p:extLst>
      <p:ext uri="{19B8F6BF-5375-455C-9EA6-DF929625EA0E}">
        <p15:presenceInfo xmlns:p15="http://schemas.microsoft.com/office/powerpoint/2012/main" userId="S-1-5-21-891231267-133173067-1598175747-22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Kujunduslaad 1 – rõh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Hele laad 1 – rõhk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e laad 1 – rõhk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e laad 1 – rõh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73333" autoAdjust="0"/>
  </p:normalViewPr>
  <p:slideViewPr>
    <p:cSldViewPr>
      <p:cViewPr varScale="1">
        <p:scale>
          <a:sx n="60" d="100"/>
          <a:sy n="60" d="100"/>
        </p:scale>
        <p:origin x="1752" y="48"/>
      </p:cViewPr>
      <p:guideLst>
        <p:guide orient="horz" pos="2155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2272" cy="511314"/>
          </a:xfrm>
          <a:prstGeom prst="rect">
            <a:avLst/>
          </a:prstGeom>
          <a:noFill/>
          <a:ln>
            <a:noFill/>
          </a:ln>
        </p:spPr>
        <p:txBody>
          <a:bodyPr vert="horz" wrap="none" lIns="85486" tIns="42738" rIns="85486" bIns="42738" anchor="t" anchorCtr="0" compatLnSpc="0"/>
          <a:lstStyle/>
          <a:p>
            <a:pPr defTabSz="868497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020176" y="0"/>
            <a:ext cx="3082272" cy="511314"/>
          </a:xfrm>
          <a:prstGeom prst="rect">
            <a:avLst/>
          </a:prstGeom>
          <a:noFill/>
          <a:ln>
            <a:noFill/>
          </a:ln>
        </p:spPr>
        <p:txBody>
          <a:bodyPr vert="horz" wrap="none" lIns="85486" tIns="42738" rIns="85486" bIns="42738" anchor="t" anchorCtr="0" compatLnSpc="0"/>
          <a:lstStyle/>
          <a:p>
            <a:pPr algn="r" defTabSz="868497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721546"/>
            <a:ext cx="3082272" cy="511314"/>
          </a:xfrm>
          <a:prstGeom prst="rect">
            <a:avLst/>
          </a:prstGeom>
          <a:noFill/>
          <a:ln>
            <a:noFill/>
          </a:ln>
        </p:spPr>
        <p:txBody>
          <a:bodyPr vert="horz" wrap="none" lIns="85486" tIns="42738" rIns="85486" bIns="42738" anchor="b" anchorCtr="0" compatLnSpc="0"/>
          <a:lstStyle/>
          <a:p>
            <a:pPr defTabSz="868497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020176" y="9721546"/>
            <a:ext cx="3082272" cy="511314"/>
          </a:xfrm>
          <a:prstGeom prst="rect">
            <a:avLst/>
          </a:prstGeom>
          <a:noFill/>
          <a:ln>
            <a:noFill/>
          </a:ln>
        </p:spPr>
        <p:txBody>
          <a:bodyPr vert="horz" wrap="none" lIns="85486" tIns="42738" rIns="85486" bIns="42738" anchor="b" anchorCtr="0" compatLnSpc="0"/>
          <a:lstStyle/>
          <a:p>
            <a:pPr algn="r" defTabSz="868497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A4CFF4-70A9-4F78-BA7B-8B1830FE0430}" type="slidenum">
              <a:pPr algn="r" defTabSz="868497" hangingPunct="0"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9353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777875"/>
            <a:ext cx="5045075" cy="383698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10276" y="4860602"/>
            <a:ext cx="5681886" cy="4604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t-EE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2272" cy="5113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6849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020176" y="0"/>
            <a:ext cx="3082272" cy="5113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6849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721546"/>
            <a:ext cx="3082272" cy="5113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86849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020176" y="9721546"/>
            <a:ext cx="3082272" cy="5113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86849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B1A89E1-568D-4AA6-8700-15F03D2571A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86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t-EE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7113" y="777875"/>
            <a:ext cx="5046662" cy="38369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10276" y="4860602"/>
            <a:ext cx="5681886" cy="307777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9901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DF67-BDB0-4E66-B2C8-1BCD0510650A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7553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DF67-BDB0-4E66-B2C8-1BCD0510650A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14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6149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FontTx/>
              <a:buNone/>
              <a:defRPr/>
            </a:pPr>
            <a:endParaRPr lang="en-GB" sz="10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3047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2189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42584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8003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DF67-BDB0-4E66-B2C8-1BCD0510650A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04290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7113" y="777875"/>
            <a:ext cx="5046662" cy="383698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10276" y="4860602"/>
            <a:ext cx="5681886" cy="307777"/>
          </a:xfrm>
        </p:spPr>
        <p:txBody>
          <a:bodyPr>
            <a:spAutoFit/>
          </a:bodyPr>
          <a:lstStyle/>
          <a:p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99041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147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464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9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9845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DF67-BDB0-4E66-B2C8-1BCD0510650A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794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0803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027113" y="777875"/>
            <a:ext cx="5046662" cy="3836988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2128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DDF67-BDB0-4E66-B2C8-1BCD0510650A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9196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74690" y="2125659"/>
            <a:ext cx="7650163" cy="146526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49370" y="3876671"/>
            <a:ext cx="6300792" cy="174783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07FC93-37D1-4536-9BF7-DE82D917E8E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863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AA0177-72CA-4120-8227-9BB83409DB0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851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981703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9817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77E38-1DAB-447C-9DEC-1A525E1F9EAC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31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B07D89-AE25-4230-A750-039E10F6BC7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00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11202" y="4395785"/>
            <a:ext cx="7648571" cy="1358898"/>
          </a:xfrm>
        </p:spPr>
        <p:txBody>
          <a:bodyPr anchor="t"/>
          <a:lstStyle>
            <a:lvl1pPr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1202" y="2898776"/>
            <a:ext cx="7648571" cy="149700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239E4F-278C-4219-BD75-B442D2B2E2B5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19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4D5F8-B2D6-4800-A5C4-A54BD51380E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64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4640"/>
            <a:ext cx="8101007" cy="113982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49263" y="1531940"/>
            <a:ext cx="3976689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9263" y="2170108"/>
            <a:ext cx="3976689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0" y="1531940"/>
            <a:ext cx="3978270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572000" y="2170108"/>
            <a:ext cx="3978270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AC67B-84D4-45AF-B4B4-29ACAFBEED3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20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2A088F-EF2B-4986-9E7A-0C8C21C491CF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58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D1F9F5-CCF3-4183-8C63-74050548BB0E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1115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3048"/>
            <a:ext cx="2962271" cy="1158873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17897" y="273048"/>
            <a:ext cx="5032372" cy="58372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49263" y="1431922"/>
            <a:ext cx="2962271" cy="46783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CFF251-19F6-4FBB-A726-0CE9BA514F1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403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3713" y="4787898"/>
            <a:ext cx="5400675" cy="565154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63713" y="611184"/>
            <a:ext cx="5400675" cy="4103690"/>
          </a:xfrm>
        </p:spPr>
        <p:txBody>
          <a:bodyPr/>
          <a:lstStyle>
            <a:lvl1pPr marL="0" indent="0">
              <a:buNone/>
              <a:defRPr lang="et-EE"/>
            </a:lvl1pPr>
          </a:lstStyle>
          <a:p>
            <a:pPr lvl="0"/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63713" y="5353053"/>
            <a:ext cx="5400675" cy="80327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AE832A-2632-4499-9D61-DFF71AFFCD0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14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514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A381F52-A3C4-44E6-9225-0B084BA5802A}" type="slidenum">
              <a:t>‹#›</a:t>
            </a:fld>
            <a:endParaRPr lang="et-EE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marL="0" marR="0" lvl="0" indent="0" algn="l" defTabSz="914400" rtl="0" fontAlgn="auto" hangingPunct="0">
        <a:lnSpc>
          <a:spcPct val="8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t-EE" sz="5700" b="0" i="0" u="none" strike="noStrike" kern="1200" cap="none" spc="0" baseline="0">
          <a:solidFill>
            <a:srgbClr val="000000"/>
          </a:solidFill>
          <a:uFillTx/>
          <a:latin typeface="Roboto Condensed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edadvocate.org/school-ready-future-educat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zmachtech.com/interactive-displays-in-schools-the-present-and-the-possible-futur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">
    <p:bg>
      <p:bgPr>
        <a:solidFill>
          <a:srgbClr val="41B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 idx="4294967295"/>
          </p:nvPr>
        </p:nvSpPr>
        <p:spPr>
          <a:xfrm>
            <a:off x="367195" y="3420269"/>
            <a:ext cx="8713193" cy="1273900"/>
          </a:xfrm>
        </p:spPr>
        <p:txBody>
          <a:bodyPr anchor="t"/>
          <a:lstStyle/>
          <a:p>
            <a:pPr>
              <a:buNone/>
            </a:pPr>
            <a:r>
              <a:rPr lang="et-EE" sz="4400" b="1" dirty="0">
                <a:solidFill>
                  <a:schemeClr val="bg1"/>
                </a:solidFill>
              </a:rPr>
              <a:t>Koolivõrgu seisust ja suundumustest</a:t>
            </a:r>
            <a:endParaRPr lang="et-EE" sz="4400" b="1" dirty="0">
              <a:solidFill>
                <a:srgbClr val="FFFFFF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9104" y="4525201"/>
            <a:ext cx="8064896" cy="17171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r>
              <a:rPr lang="et-EE" sz="3600" dirty="0">
                <a:solidFill>
                  <a:schemeClr val="bg1"/>
                </a:solidFill>
                <a:latin typeface="Roboto Condensed" pitchFamily="18"/>
              </a:rPr>
              <a:t>Robert Lippin</a:t>
            </a:r>
          </a:p>
          <a:p>
            <a:r>
              <a:rPr lang="et-EE" sz="2400" i="1" dirty="0">
                <a:solidFill>
                  <a:schemeClr val="bg1"/>
                </a:solidFill>
              </a:rPr>
              <a:t>k</a:t>
            </a:r>
            <a:r>
              <a:rPr lang="fi-FI" sz="2400" i="1" dirty="0" err="1">
                <a:solidFill>
                  <a:schemeClr val="bg1"/>
                </a:solidFill>
              </a:rPr>
              <a:t>utse</a:t>
            </a:r>
            <a:r>
              <a:rPr lang="fi-FI" sz="2400" i="1" dirty="0">
                <a:solidFill>
                  <a:schemeClr val="bg1"/>
                </a:solidFill>
              </a:rPr>
              <a:t>- ja </a:t>
            </a:r>
            <a:r>
              <a:rPr lang="fi-FI" sz="2400" i="1" dirty="0" err="1">
                <a:solidFill>
                  <a:schemeClr val="bg1"/>
                </a:solidFill>
              </a:rPr>
              <a:t>täiskasvanuhariduse</a:t>
            </a:r>
            <a:r>
              <a:rPr lang="fi-FI" sz="2400" i="1" dirty="0">
                <a:solidFill>
                  <a:schemeClr val="bg1"/>
                </a:solidFill>
              </a:rPr>
              <a:t> </a:t>
            </a:r>
            <a:r>
              <a:rPr lang="fi-FI" sz="2400" i="1" dirty="0" err="1">
                <a:solidFill>
                  <a:schemeClr val="bg1"/>
                </a:solidFill>
              </a:rPr>
              <a:t>ning</a:t>
            </a:r>
            <a:r>
              <a:rPr lang="fi-FI" sz="2400" i="1" dirty="0">
                <a:solidFill>
                  <a:schemeClr val="bg1"/>
                </a:solidFill>
              </a:rPr>
              <a:t> </a:t>
            </a:r>
            <a:r>
              <a:rPr lang="fi-FI" sz="2400" i="1" dirty="0" err="1">
                <a:solidFill>
                  <a:schemeClr val="bg1"/>
                </a:solidFill>
              </a:rPr>
              <a:t>koolivõrgu</a:t>
            </a:r>
            <a:r>
              <a:rPr lang="fi-FI" sz="2400" i="1" dirty="0">
                <a:solidFill>
                  <a:schemeClr val="bg1"/>
                </a:solidFill>
              </a:rPr>
              <a:t> </a:t>
            </a:r>
            <a:r>
              <a:rPr lang="fi-FI" sz="2400" i="1" dirty="0" err="1">
                <a:solidFill>
                  <a:schemeClr val="bg1"/>
                </a:solidFill>
              </a:rPr>
              <a:t>asekants</a:t>
            </a:r>
            <a:r>
              <a:rPr lang="et-EE" sz="2400" i="1" dirty="0" err="1">
                <a:solidFill>
                  <a:schemeClr val="bg1"/>
                </a:solidFill>
              </a:rPr>
              <a:t>ler</a:t>
            </a:r>
            <a:endParaRPr lang="et-EE" sz="2400" i="1" dirty="0">
              <a:solidFill>
                <a:schemeClr val="bg1"/>
              </a:solidFill>
            </a:endParaRPr>
          </a:p>
          <a:p>
            <a:endParaRPr lang="et-EE" sz="2800" dirty="0">
              <a:solidFill>
                <a:schemeClr val="bg1"/>
              </a:solidFill>
              <a:latin typeface="Roboto Condensed" pitchFamily="18"/>
            </a:endParaRPr>
          </a:p>
          <a:p>
            <a:r>
              <a:rPr lang="et-EE" sz="2000" dirty="0">
                <a:solidFill>
                  <a:schemeClr val="bg1"/>
                </a:solidFill>
                <a:latin typeface="Roboto Condensed" pitchFamily="18"/>
              </a:rPr>
              <a:t>25.01.2020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000" b="0" i="0" u="none" strike="noStrike" kern="1200" cap="none" spc="0" baseline="0" dirty="0">
              <a:solidFill>
                <a:srgbClr val="FFFFFF"/>
              </a:solidFill>
              <a:uFillTx/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0"/>
            <a:ext cx="9000000" cy="179999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5" y="215999"/>
            <a:ext cx="3464999" cy="13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69A297E-2D34-4691-B318-0CC2B61CB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16767"/>
              </p:ext>
            </p:extLst>
          </p:nvPr>
        </p:nvGraphicFramePr>
        <p:xfrm>
          <a:off x="165976" y="2208857"/>
          <a:ext cx="3757729" cy="334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473">
                  <a:extLst>
                    <a:ext uri="{9D8B030D-6E8A-4147-A177-3AD203B41FA5}">
                      <a16:colId xmlns:a16="http://schemas.microsoft.com/office/drawing/2014/main" val="272539452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893079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90762410"/>
                    </a:ext>
                  </a:extLst>
                </a:gridCol>
              </a:tblGrid>
              <a:tr h="734399"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Vanusjaotus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Õpetajate arv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Õpetajate %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ctr"/>
                </a:tc>
                <a:extLst>
                  <a:ext uri="{0D108BD9-81ED-4DB2-BD59-A6C34878D82A}">
                    <a16:rowId xmlns:a16="http://schemas.microsoft.com/office/drawing/2014/main" val="370578339"/>
                  </a:ext>
                </a:extLst>
              </a:tr>
              <a:tr h="407262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kuni 29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1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2%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extLst>
                  <a:ext uri="{0D108BD9-81ED-4DB2-BD59-A6C34878D82A}">
                    <a16:rowId xmlns:a16="http://schemas.microsoft.com/office/drawing/2014/main" val="3734938685"/>
                  </a:ext>
                </a:extLst>
              </a:tr>
              <a:tr h="371646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30-39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2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4%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extLst>
                  <a:ext uri="{0D108BD9-81ED-4DB2-BD59-A6C34878D82A}">
                    <a16:rowId xmlns:a16="http://schemas.microsoft.com/office/drawing/2014/main" val="2600834882"/>
                  </a:ext>
                </a:extLst>
              </a:tr>
              <a:tr h="371646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40-49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13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23%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extLst>
                  <a:ext uri="{0D108BD9-81ED-4DB2-BD59-A6C34878D82A}">
                    <a16:rowId xmlns:a16="http://schemas.microsoft.com/office/drawing/2014/main" val="2081479318"/>
                  </a:ext>
                </a:extLst>
              </a:tr>
              <a:tr h="371646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50-59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23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40%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extLst>
                  <a:ext uri="{0D108BD9-81ED-4DB2-BD59-A6C34878D82A}">
                    <a16:rowId xmlns:a16="http://schemas.microsoft.com/office/drawing/2014/main" val="176671146"/>
                  </a:ext>
                </a:extLst>
              </a:tr>
              <a:tr h="71590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60 ja vanemad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18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32%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extLst>
                  <a:ext uri="{0D108BD9-81ED-4DB2-BD59-A6C34878D82A}">
                    <a16:rowId xmlns:a16="http://schemas.microsoft.com/office/drawing/2014/main" val="4030057324"/>
                  </a:ext>
                </a:extLst>
              </a:tr>
              <a:tr h="371646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b="1" u="none" strike="noStrike" dirty="0">
                          <a:effectLst/>
                        </a:rPr>
                        <a:t>Kokku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57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100%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1" marR="7031" marT="7031" marB="0" anchor="b"/>
                </a:tc>
                <a:extLst>
                  <a:ext uri="{0D108BD9-81ED-4DB2-BD59-A6C34878D82A}">
                    <a16:rowId xmlns:a16="http://schemas.microsoft.com/office/drawing/2014/main" val="42607341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EE327E-F7CF-4F2F-9550-846AFD339B04}"/>
              </a:ext>
            </a:extLst>
          </p:cNvPr>
          <p:cNvSpPr txBox="1"/>
          <p:nvPr/>
        </p:nvSpPr>
        <p:spPr>
          <a:xfrm>
            <a:off x="165976" y="786096"/>
            <a:ext cx="8531118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362" b="1" dirty="0" err="1"/>
              <a:t>Kadrina</a:t>
            </a:r>
            <a:r>
              <a:rPr lang="fi-FI" sz="2362" b="1" dirty="0"/>
              <a:t> </a:t>
            </a:r>
            <a:r>
              <a:rPr lang="fi-FI" sz="2362" b="1" dirty="0" err="1"/>
              <a:t>valla</a:t>
            </a:r>
            <a:r>
              <a:rPr lang="fi-FI" sz="2362" b="1" dirty="0"/>
              <a:t> </a:t>
            </a:r>
            <a:r>
              <a:rPr lang="et-EE" sz="2362" b="1" dirty="0"/>
              <a:t>ja Eesti üldharidus</a:t>
            </a:r>
            <a:r>
              <a:rPr lang="fi-FI" sz="2362" b="1" dirty="0" err="1"/>
              <a:t>koolide</a:t>
            </a:r>
            <a:r>
              <a:rPr lang="fi-FI" sz="2362" b="1" dirty="0"/>
              <a:t> </a:t>
            </a:r>
            <a:r>
              <a:rPr lang="fi-FI" sz="2362" b="1" dirty="0" err="1"/>
              <a:t>õpetajate</a:t>
            </a:r>
            <a:r>
              <a:rPr lang="fi-FI" sz="2362" b="1" dirty="0"/>
              <a:t> vanus</a:t>
            </a:r>
            <a:r>
              <a:rPr lang="et-EE" sz="2362" b="1" dirty="0"/>
              <a:t>e</a:t>
            </a:r>
            <a:r>
              <a:rPr lang="fi-FI" sz="2362" b="1" dirty="0"/>
              <a:t>jaotus</a:t>
            </a:r>
            <a:endParaRPr lang="et-EE" sz="2362" b="1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F218AA2-8A9A-4194-82A1-529F017A7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29620"/>
              </p:ext>
            </p:extLst>
          </p:nvPr>
        </p:nvGraphicFramePr>
        <p:xfrm>
          <a:off x="4283745" y="2175015"/>
          <a:ext cx="3888745" cy="3411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4224287583"/>
                    </a:ext>
                  </a:extLst>
                </a:gridCol>
                <a:gridCol w="1283553">
                  <a:extLst>
                    <a:ext uri="{9D8B030D-6E8A-4147-A177-3AD203B41FA5}">
                      <a16:colId xmlns:a16="http://schemas.microsoft.com/office/drawing/2014/main" val="4166154294"/>
                    </a:ext>
                  </a:extLst>
                </a:gridCol>
                <a:gridCol w="1093024">
                  <a:extLst>
                    <a:ext uri="{9D8B030D-6E8A-4147-A177-3AD203B41FA5}">
                      <a16:colId xmlns:a16="http://schemas.microsoft.com/office/drawing/2014/main" val="3312287815"/>
                    </a:ext>
                  </a:extLst>
                </a:gridCol>
              </a:tblGrid>
              <a:tr h="635592"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Vanusjaotus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Õpetajate arv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Õpetajate %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3532465168"/>
                  </a:ext>
                </a:extLst>
              </a:tr>
              <a:tr h="42762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 kuni 29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1 440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9%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3741255675"/>
                  </a:ext>
                </a:extLst>
              </a:tr>
              <a:tr h="42762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 30-39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2 769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17%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2222838363"/>
                  </a:ext>
                </a:extLst>
              </a:tr>
              <a:tr h="409807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40-49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3 747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24%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101584656"/>
                  </a:ext>
                </a:extLst>
              </a:tr>
              <a:tr h="42762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50-59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4 531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29%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696713862"/>
                  </a:ext>
                </a:extLst>
              </a:tr>
              <a:tr h="635592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60 ja vanemad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3 356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21%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144294352"/>
                  </a:ext>
                </a:extLst>
              </a:tr>
              <a:tr h="42762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b="1" u="none" strike="noStrike" dirty="0">
                          <a:effectLst/>
                        </a:rPr>
                        <a:t>Kokku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b="1" u="none" strike="noStrike" dirty="0">
                          <a:effectLst/>
                        </a:rPr>
                        <a:t>15 843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b="1" u="none" strike="noStrike" dirty="0">
                          <a:effectLst/>
                        </a:rPr>
                        <a:t>100%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4748997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BAC91E-226D-49B0-8FBF-5FCA9AAB47FD}"/>
              </a:ext>
            </a:extLst>
          </p:cNvPr>
          <p:cNvSpPr txBox="1"/>
          <p:nvPr/>
        </p:nvSpPr>
        <p:spPr>
          <a:xfrm>
            <a:off x="1560166" y="1719185"/>
            <a:ext cx="1958506" cy="410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67" b="1" dirty="0"/>
              <a:t>KADRINA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4A3B6-2301-4A24-8903-5EC30779A8E7}"/>
              </a:ext>
            </a:extLst>
          </p:cNvPr>
          <p:cNvSpPr txBox="1"/>
          <p:nvPr/>
        </p:nvSpPr>
        <p:spPr>
          <a:xfrm>
            <a:off x="6107883" y="1719185"/>
            <a:ext cx="1958506" cy="410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67" b="1" dirty="0"/>
              <a:t>EESTI</a:t>
            </a:r>
          </a:p>
        </p:txBody>
      </p:sp>
    </p:spTree>
    <p:extLst>
      <p:ext uri="{BB962C8B-B14F-4D97-AF65-F5344CB8AC3E}">
        <p14:creationId xmlns:p14="http://schemas.microsoft.com/office/powerpoint/2010/main" val="2688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CF7B8923-8CEC-4103-84E8-C9C37B2DD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162963"/>
              </p:ext>
            </p:extLst>
          </p:nvPr>
        </p:nvGraphicFramePr>
        <p:xfrm>
          <a:off x="520056" y="1870222"/>
          <a:ext cx="7652121" cy="4381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0861">
                  <a:extLst>
                    <a:ext uri="{9D8B030D-6E8A-4147-A177-3AD203B41FA5}">
                      <a16:colId xmlns:a16="http://schemas.microsoft.com/office/drawing/2014/main" val="1661398207"/>
                    </a:ext>
                  </a:extLst>
                </a:gridCol>
                <a:gridCol w="2814344">
                  <a:extLst>
                    <a:ext uri="{9D8B030D-6E8A-4147-A177-3AD203B41FA5}">
                      <a16:colId xmlns:a16="http://schemas.microsoft.com/office/drawing/2014/main" val="1161665193"/>
                    </a:ext>
                  </a:extLst>
                </a:gridCol>
                <a:gridCol w="2746916">
                  <a:extLst>
                    <a:ext uri="{9D8B030D-6E8A-4147-A177-3AD203B41FA5}">
                      <a16:colId xmlns:a16="http://schemas.microsoft.com/office/drawing/2014/main" val="519901253"/>
                    </a:ext>
                  </a:extLst>
                </a:gridCol>
              </a:tblGrid>
              <a:tr h="685951"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Vald / linn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100" b="1" u="none" strike="noStrike" dirty="0">
                          <a:effectLst/>
                        </a:rPr>
                        <a:t>PK toetuse kasutamise osakaal (%)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100" b="1" u="none" strike="noStrike" dirty="0">
                          <a:effectLst/>
                        </a:rPr>
                        <a:t>G toetuse kasutamise osakaal (%)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510296376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>
                          <a:effectLst/>
                        </a:rPr>
                        <a:t>Haljala vald</a:t>
                      </a:r>
                      <a:endParaRPr lang="et-EE" sz="2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106,8%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>
                          <a:effectLst/>
                        </a:rPr>
                        <a:t>0,0%</a:t>
                      </a:r>
                      <a:endParaRPr lang="et-EE" sz="2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4262177166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Kadrina vald</a:t>
                      </a:r>
                      <a:endParaRPr lang="et-EE" sz="21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95,2%</a:t>
                      </a:r>
                      <a:endParaRPr lang="et-EE" sz="21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126,3%</a:t>
                      </a:r>
                      <a:endParaRPr lang="et-EE" sz="21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4085409305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>
                          <a:effectLst/>
                        </a:rPr>
                        <a:t>Rakvere linn</a:t>
                      </a:r>
                      <a:endParaRPr lang="et-EE" sz="2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94,9%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>
                          <a:effectLst/>
                        </a:rPr>
                        <a:t>93,6%</a:t>
                      </a:r>
                      <a:endParaRPr lang="et-EE" sz="2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1503015656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>
                          <a:effectLst/>
                        </a:rPr>
                        <a:t>Rakvere vald</a:t>
                      </a:r>
                      <a:endParaRPr lang="et-EE" sz="2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118,1%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0,0%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513623851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>
                          <a:effectLst/>
                        </a:rPr>
                        <a:t>Tapa vald</a:t>
                      </a:r>
                      <a:endParaRPr lang="et-EE" sz="2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101,1%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108,4%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91079899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>
                          <a:effectLst/>
                        </a:rPr>
                        <a:t>Vinni vald</a:t>
                      </a:r>
                      <a:endParaRPr lang="et-EE" sz="2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97,7%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>
                          <a:effectLst/>
                        </a:rPr>
                        <a:t>96,2%</a:t>
                      </a:r>
                      <a:endParaRPr lang="et-EE" sz="2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1132474453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>
                          <a:effectLst/>
                        </a:rPr>
                        <a:t>Viru-Nigula vald</a:t>
                      </a:r>
                      <a:endParaRPr lang="et-EE" sz="2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101,2%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>
                          <a:effectLst/>
                        </a:rPr>
                        <a:t>140,7%</a:t>
                      </a:r>
                      <a:endParaRPr lang="et-EE" sz="2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2461889460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>
                          <a:effectLst/>
                        </a:rPr>
                        <a:t>Väike-Maarja vald</a:t>
                      </a:r>
                      <a:endParaRPr lang="et-EE" sz="2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101,2%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130,0%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3024934003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>
                          <a:effectLst/>
                        </a:rPr>
                        <a:t>Lääne-Viru Kokku</a:t>
                      </a:r>
                      <a:endParaRPr lang="et-EE" sz="2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100,4%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104,6%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1086437520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>
                          <a:effectLst/>
                        </a:rPr>
                        <a:t>Eesti kokku</a:t>
                      </a:r>
                      <a:endParaRPr lang="et-EE" sz="2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>
                          <a:effectLst/>
                        </a:rPr>
                        <a:t>100,3%</a:t>
                      </a:r>
                      <a:endParaRPr lang="et-EE" sz="2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100" u="none" strike="noStrike" dirty="0">
                          <a:effectLst/>
                        </a:rPr>
                        <a:t>103,0%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3650229768"/>
                  </a:ext>
                </a:extLst>
              </a:tr>
            </a:tbl>
          </a:graphicData>
        </a:graphic>
      </p:graphicFrame>
      <p:sp>
        <p:nvSpPr>
          <p:cNvPr id="4" name="Ristkülik 3">
            <a:extLst>
              <a:ext uri="{FF2B5EF4-FFF2-40B4-BE49-F238E27FC236}">
                <a16:creationId xmlns:a16="http://schemas.microsoft.com/office/drawing/2014/main" id="{177CC2AB-5E57-4042-9156-FEAA3FEC2BEC}"/>
              </a:ext>
            </a:extLst>
          </p:cNvPr>
          <p:cNvSpPr/>
          <p:nvPr/>
        </p:nvSpPr>
        <p:spPr>
          <a:xfrm>
            <a:off x="520056" y="958851"/>
            <a:ext cx="7652121" cy="638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362" b="1" dirty="0">
                <a:solidFill>
                  <a:schemeClr val="tx1"/>
                </a:solidFill>
              </a:rPr>
              <a:t>Õpetajate tööjõukulutoetuse kasutamise osakaal </a:t>
            </a:r>
          </a:p>
          <a:p>
            <a:pPr algn="ctr"/>
            <a:r>
              <a:rPr lang="et-EE" sz="2362" i="1" dirty="0">
                <a:solidFill>
                  <a:schemeClr val="tx1"/>
                </a:solidFill>
              </a:rPr>
              <a:t>(2019 11 kuud Allikas: saldoandmik)</a:t>
            </a:r>
          </a:p>
        </p:txBody>
      </p:sp>
    </p:spTree>
    <p:extLst>
      <p:ext uri="{BB962C8B-B14F-4D97-AF65-F5344CB8AC3E}">
        <p14:creationId xmlns:p14="http://schemas.microsoft.com/office/powerpoint/2010/main" val="14962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21453D0-EE3F-4240-B1EE-E8BEC70D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2" y="5331362"/>
            <a:ext cx="5400675" cy="565154"/>
          </a:xfrm>
        </p:spPr>
        <p:txBody>
          <a:bodyPr/>
          <a:lstStyle/>
          <a:p>
            <a:pPr>
              <a:buNone/>
            </a:pPr>
            <a:r>
              <a:rPr lang="et-EE" sz="4000" dirty="0"/>
              <a:t>TULEVIK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8160E0FD-13FA-45EF-852A-712B42B892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75633" y="4818217"/>
            <a:ext cx="4248471" cy="409802"/>
          </a:xfrm>
        </p:spPr>
        <p:txBody>
          <a:bodyPr/>
          <a:lstStyle/>
          <a:p>
            <a:r>
              <a:rPr lang="et-EE" sz="1000" dirty="0"/>
              <a:t>Allikas: </a:t>
            </a:r>
            <a:r>
              <a:rPr lang="et-EE" sz="1000" dirty="0">
                <a:hlinkClick r:id="rId3"/>
              </a:rPr>
              <a:t>https://www.theedadvocate.org/school-ready-future-education/</a:t>
            </a:r>
            <a:endParaRPr lang="et-EE" sz="1000" dirty="0"/>
          </a:p>
        </p:txBody>
      </p:sp>
      <p:pic>
        <p:nvPicPr>
          <p:cNvPr id="8" name="Pildi kohatäide 7" descr="Pilt, millel on kujutatud tekst, kaart&#10;&#10;Kirjeldus on genereeritud automaatselt">
            <a:extLst>
              <a:ext uri="{FF2B5EF4-FFF2-40B4-BE49-F238E27FC236}">
                <a16:creationId xmlns:a16="http://schemas.microsoft.com/office/drawing/2014/main" id="{205BCAB0-D0DB-4763-995F-28CA393485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r="10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67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C42ACD1-80F6-4B39-81DB-56274A23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742683"/>
          </a:xfrm>
        </p:spPr>
        <p:txBody>
          <a:bodyPr/>
          <a:lstStyle/>
          <a:p>
            <a:pPr>
              <a:buNone/>
            </a:pPr>
            <a:r>
              <a:rPr lang="et-EE" sz="3600" b="1" dirty="0"/>
              <a:t>Haridusstrateegia 2035 väljakutsed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E1E424-6143-4057-8DA6-785F0CA9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044005"/>
            <a:ext cx="7740187" cy="5616624"/>
          </a:xfrm>
        </p:spPr>
        <p:txBody>
          <a:bodyPr/>
          <a:lstStyle/>
          <a:p>
            <a:pPr marL="108000" indent="0">
              <a:spcAft>
                <a:spcPts val="0"/>
              </a:spcAft>
              <a:buNone/>
            </a:pPr>
            <a:r>
              <a:rPr lang="et-EE" altLang="et-EE" sz="2200" b="1" dirty="0"/>
              <a:t>HARIDUSSÜSTEEM</a:t>
            </a:r>
          </a:p>
          <a:p>
            <a:pPr marL="452438" lvl="1" indent="-185738">
              <a:spcAft>
                <a:spcPts val="0"/>
              </a:spcAft>
            </a:pPr>
            <a:r>
              <a:rPr lang="et-EE" altLang="et-EE" sz="2000" dirty="0"/>
              <a:t>Õppe paindlikkus ja õppijakesksus, haridustasemete ja -liikide sidusus ning haridusasutuste koostöö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et-EE" altLang="et-EE" sz="2200" b="1" dirty="0"/>
              <a:t>HARIDUSVÕRK</a:t>
            </a:r>
          </a:p>
          <a:p>
            <a:pPr marL="452438" lvl="1" indent="-185738">
              <a:spcAft>
                <a:spcPts val="0"/>
              </a:spcAft>
            </a:pPr>
            <a:r>
              <a:rPr lang="et-EE" sz="2000" dirty="0">
                <a:solidFill>
                  <a:srgbClr val="FF0000"/>
                </a:solidFill>
              </a:rPr>
              <a:t>Koolivõrgu korrastamine – kodulähedane kool 6 kl või 9 kl?</a:t>
            </a:r>
          </a:p>
          <a:p>
            <a:pPr marL="452438" lvl="1" indent="-185738">
              <a:spcAft>
                <a:spcPts val="0"/>
              </a:spcAft>
            </a:pPr>
            <a:r>
              <a:rPr lang="et-EE" sz="2000" dirty="0">
                <a:solidFill>
                  <a:srgbClr val="FF0000"/>
                </a:solidFill>
              </a:rPr>
              <a:t>Institutsionaalne koostöö – hariduskeskused ja/või teenuskeskused (taristu ühiskasutus) sh energiasäästlik taristu</a:t>
            </a:r>
          </a:p>
          <a:p>
            <a:pPr marL="452438" lvl="1" indent="-185738">
              <a:spcAft>
                <a:spcPts val="0"/>
              </a:spcAft>
            </a:pPr>
            <a:r>
              <a:rPr lang="et-EE" altLang="et-EE" sz="2000" dirty="0" err="1">
                <a:solidFill>
                  <a:srgbClr val="FF0000"/>
                </a:solidFill>
              </a:rPr>
              <a:t>Üld</a:t>
            </a:r>
            <a:r>
              <a:rPr lang="et-EE" altLang="et-EE" sz="2000" dirty="0">
                <a:solidFill>
                  <a:srgbClr val="FF0000"/>
                </a:solidFill>
              </a:rPr>
              <a:t>- ja kutsehariduse integreerimine, ühtne keskharidusstandard – riigi omandis olev keskhariduse võrk</a:t>
            </a:r>
          </a:p>
          <a:p>
            <a:pPr marL="452438" lvl="1" indent="-185738">
              <a:spcAft>
                <a:spcPts val="0"/>
              </a:spcAft>
            </a:pPr>
            <a:r>
              <a:rPr lang="et-EE" altLang="et-EE" sz="2000" dirty="0">
                <a:solidFill>
                  <a:srgbClr val="FF0000"/>
                </a:solidFill>
              </a:rPr>
              <a:t>Regionaalsed kutsevaldkondade arenduskeskused ja kutseõppe tippkeskused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et-EE" altLang="et-EE" sz="2200" b="1" dirty="0"/>
              <a:t>OSKUSED</a:t>
            </a:r>
            <a:endParaRPr lang="et-EE" sz="2200" dirty="0"/>
          </a:p>
          <a:p>
            <a:pPr marL="452438" lvl="1" indent="-185738">
              <a:spcAft>
                <a:spcPts val="0"/>
              </a:spcAft>
            </a:pPr>
            <a:r>
              <a:rPr lang="et-EE" altLang="et-EE" sz="2000" dirty="0"/>
              <a:t>Kvaliteetne elukestev õpe ja karjääripöörde võimalused</a:t>
            </a:r>
          </a:p>
          <a:p>
            <a:pPr marL="452438" lvl="1" indent="-185738">
              <a:spcAft>
                <a:spcPts val="0"/>
              </a:spcAft>
            </a:pPr>
            <a:r>
              <a:rPr lang="et-EE" altLang="et-EE" sz="2000" dirty="0"/>
              <a:t>Talendipoliitika ja tipposkused – inimeste võimete maksimaalne kasutamine</a:t>
            </a:r>
          </a:p>
          <a:p>
            <a:pPr marL="452438" lvl="1" indent="-185738">
              <a:spcAft>
                <a:spcPts val="0"/>
              </a:spcAft>
            </a:pPr>
            <a:r>
              <a:rPr lang="et-EE" sz="2000" dirty="0"/>
              <a:t>Tasemeõppeasutuste suutlikkus pakkuda kvaliteetset täiendus- ja ümberõpet</a:t>
            </a:r>
          </a:p>
          <a:p>
            <a:pPr marL="452438" lvl="1" indent="-185738">
              <a:spcAft>
                <a:spcPts val="0"/>
              </a:spcAft>
            </a:pPr>
            <a:r>
              <a:rPr lang="et-EE" sz="2000" dirty="0"/>
              <a:t>Koostöö õppeasutuste ja tööandjate vahel – töökohapõhine õpe</a:t>
            </a:r>
          </a:p>
        </p:txBody>
      </p:sp>
    </p:spTree>
    <p:extLst>
      <p:ext uri="{BB962C8B-B14F-4D97-AF65-F5344CB8AC3E}">
        <p14:creationId xmlns:p14="http://schemas.microsoft.com/office/powerpoint/2010/main" val="34730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C42ACD1-80F6-4B39-81DB-56274A23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742683"/>
          </a:xfrm>
        </p:spPr>
        <p:txBody>
          <a:bodyPr/>
          <a:lstStyle/>
          <a:p>
            <a:pPr>
              <a:buNone/>
            </a:pPr>
            <a:r>
              <a:rPr lang="et-EE" sz="3600" b="1" dirty="0"/>
              <a:t>Mis on lähtekoht?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52CB889-7B85-4C8F-958F-FE68575E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98" y="1163068"/>
            <a:ext cx="7992888" cy="520952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t-EE" sz="2800" dirty="0"/>
              <a:t>Strateegiline planeerimine – pikaajaline vaade.</a:t>
            </a:r>
          </a:p>
          <a:p>
            <a:pPr lvl="1">
              <a:spcAft>
                <a:spcPts val="0"/>
              </a:spcAft>
            </a:pPr>
            <a:r>
              <a:rPr lang="et-EE" sz="2600" dirty="0"/>
              <a:t>5a? 10a? 15a? 20?</a:t>
            </a:r>
          </a:p>
          <a:p>
            <a:pPr>
              <a:spcAft>
                <a:spcPts val="0"/>
              </a:spcAft>
            </a:pPr>
            <a:r>
              <a:rPr lang="et-EE" sz="2800" dirty="0"/>
              <a:t>Haridussüsteemi väljund tööjõuturule</a:t>
            </a:r>
          </a:p>
          <a:p>
            <a:pPr lvl="1">
              <a:spcAft>
                <a:spcPts val="0"/>
              </a:spcAft>
            </a:pPr>
            <a:r>
              <a:rPr lang="et-EE" sz="2600" dirty="0"/>
              <a:t>min 9 aastat;</a:t>
            </a:r>
          </a:p>
          <a:p>
            <a:pPr lvl="1">
              <a:spcAft>
                <a:spcPts val="0"/>
              </a:spcAft>
            </a:pPr>
            <a:r>
              <a:rPr lang="et-EE" sz="2600" dirty="0"/>
              <a:t>keskmiselt 15-20 aastat;</a:t>
            </a:r>
          </a:p>
          <a:p>
            <a:pPr lvl="1">
              <a:spcAft>
                <a:spcPts val="0"/>
              </a:spcAft>
            </a:pPr>
            <a:r>
              <a:rPr lang="et-EE" sz="2600" dirty="0"/>
              <a:t>maks …?</a:t>
            </a:r>
          </a:p>
          <a:p>
            <a:pPr>
              <a:spcAft>
                <a:spcPts val="0"/>
              </a:spcAft>
            </a:pPr>
            <a:r>
              <a:rPr lang="et-EE" sz="2800" dirty="0"/>
              <a:t>Haridustaristu eluiga 25-50 aastat.</a:t>
            </a:r>
          </a:p>
          <a:p>
            <a:pPr>
              <a:spcAft>
                <a:spcPts val="0"/>
              </a:spcAft>
            </a:pPr>
            <a:r>
              <a:rPr lang="et-EE" sz="2800" dirty="0"/>
              <a:t>Investeeringute Euroopa meister </a:t>
            </a:r>
            <a:r>
              <a:rPr lang="et-EE" sz="1600" dirty="0"/>
              <a:t>(A. </a:t>
            </a:r>
            <a:r>
              <a:rPr lang="et-EE" sz="1600" dirty="0" err="1"/>
              <a:t>Hansson</a:t>
            </a:r>
            <a:r>
              <a:rPr lang="et-EE" sz="1600" dirty="0"/>
              <a:t>, Postimees 07.11.2019)</a:t>
            </a:r>
          </a:p>
          <a:p>
            <a:pPr lvl="1">
              <a:spcAft>
                <a:spcPts val="0"/>
              </a:spcAft>
            </a:pPr>
            <a:r>
              <a:rPr lang="et-EE" sz="2000" dirty="0"/>
              <a:t>Viimase 10 aasta jooksul kulutasid Eesti valitsused 5,4% </a:t>
            </a:r>
            <a:r>
              <a:rPr lang="et-EE" sz="2000" dirty="0" err="1"/>
              <a:t>SKTst</a:t>
            </a:r>
            <a:r>
              <a:rPr lang="et-EE" sz="2000" dirty="0"/>
              <a:t> riiklikele investeeringutele. Teisel kohal Läti 4,7%. EL keskmine 2,9%. Viimasel kohal Saksamaa.</a:t>
            </a:r>
          </a:p>
          <a:p>
            <a:pPr lvl="1">
              <a:spcAft>
                <a:spcPts val="0"/>
              </a:spcAft>
            </a:pPr>
            <a:r>
              <a:rPr lang="et-EE" sz="2000" dirty="0"/>
              <a:t>Esmatähtis pole aga kulutatud raha hulk vaid investeeringute mõju infrastruktuuri teenuste kvaliteedile.</a:t>
            </a:r>
          </a:p>
          <a:p>
            <a:pPr lvl="1">
              <a:spcAft>
                <a:spcPts val="0"/>
              </a:spcAft>
            </a:pPr>
            <a:r>
              <a:rPr lang="et-EE" sz="2000" dirty="0"/>
              <a:t>Meil on palju kasvuruumi projektide </a:t>
            </a:r>
            <a:r>
              <a:rPr lang="et-EE" sz="2000" dirty="0" err="1"/>
              <a:t>prioritiseerimises</a:t>
            </a:r>
            <a:r>
              <a:rPr lang="et-EE" sz="2000" dirty="0"/>
              <a:t>.</a:t>
            </a:r>
          </a:p>
          <a:p>
            <a:pPr>
              <a:spcAft>
                <a:spcPts val="0"/>
              </a:spcAft>
            </a:pP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665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5846738-DEBB-43C3-B224-385209850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37" y="2916213"/>
            <a:ext cx="7524163" cy="2083274"/>
          </a:xfrm>
        </p:spPr>
        <p:txBody>
          <a:bodyPr/>
          <a:lstStyle/>
          <a:p>
            <a:pPr marL="108000" indent="0">
              <a:spcAft>
                <a:spcPts val="600"/>
              </a:spcAft>
              <a:buNone/>
            </a:pPr>
            <a:r>
              <a:rPr lang="et-EE" dirty="0"/>
              <a:t>Meie kujundame oma hooneid,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dirty="0"/>
              <a:t>aga pärast kujundavad nemad meid.</a:t>
            </a:r>
          </a:p>
          <a:p>
            <a:pPr marL="108000" indent="0" algn="r">
              <a:buNone/>
            </a:pPr>
            <a:r>
              <a:rPr lang="et-EE" sz="2600" dirty="0"/>
              <a:t>Winston </a:t>
            </a:r>
            <a:r>
              <a:rPr lang="et-EE" sz="2600" dirty="0" err="1"/>
              <a:t>Churchill</a:t>
            </a:r>
            <a:r>
              <a:rPr lang="et-EE" sz="2600" dirty="0"/>
              <a:t>, 1943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708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1">
            <a:extLst>
              <a:ext uri="{FF2B5EF4-FFF2-40B4-BE49-F238E27FC236}">
                <a16:creationId xmlns:a16="http://schemas.microsoft.com/office/drawing/2014/main" id="{F6170831-1C37-41FD-98AC-DEF0C32C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30" y="0"/>
            <a:ext cx="7632848" cy="971997"/>
          </a:xfrm>
        </p:spPr>
        <p:txBody>
          <a:bodyPr/>
          <a:lstStyle/>
          <a:p>
            <a:pPr>
              <a:buNone/>
            </a:pPr>
            <a:r>
              <a:rPr lang="et-EE" sz="3600" b="1" dirty="0"/>
              <a:t>Statistikaameti prognoos</a:t>
            </a: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98C30A6D-CD7F-455C-B095-1A086A7E3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981"/>
            <a:ext cx="817217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5B60702C-A8AE-4CB6-B29C-DC68A88C1836}"/>
              </a:ext>
            </a:extLst>
          </p:cNvPr>
          <p:cNvSpPr/>
          <p:nvPr/>
        </p:nvSpPr>
        <p:spPr>
          <a:xfrm>
            <a:off x="2105503" y="1260029"/>
            <a:ext cx="4788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4000" dirty="0"/>
              <a:t>Kadrina kooli tulevik?</a:t>
            </a:r>
          </a:p>
          <a:p>
            <a:pPr algn="ctr"/>
            <a:endParaRPr lang="et-EE" sz="4000" dirty="0"/>
          </a:p>
          <a:p>
            <a:pPr algn="ctr"/>
            <a:r>
              <a:rPr lang="et-EE" sz="4000" dirty="0"/>
              <a:t>1	2	3</a:t>
            </a:r>
          </a:p>
        </p:txBody>
      </p:sp>
    </p:spTree>
    <p:extLst>
      <p:ext uri="{BB962C8B-B14F-4D97-AF65-F5344CB8AC3E}">
        <p14:creationId xmlns:p14="http://schemas.microsoft.com/office/powerpoint/2010/main" val="35999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1B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 idx="4294967295"/>
          </p:nvPr>
        </p:nvSpPr>
        <p:spPr>
          <a:xfrm>
            <a:off x="1907481" y="5040543"/>
            <a:ext cx="6734732" cy="611998"/>
          </a:xfrm>
        </p:spPr>
        <p:txBody>
          <a:bodyPr anchor="t"/>
          <a:lstStyle/>
          <a:p>
            <a:pPr lvl="0">
              <a:buNone/>
            </a:pPr>
            <a:r>
              <a:rPr lang="et-EE" sz="5400" dirty="0">
                <a:solidFill>
                  <a:srgbClr val="FFFFFF"/>
                </a:solidFill>
              </a:rPr>
              <a:t>Tänan tähelepanu eest!</a:t>
            </a:r>
          </a:p>
        </p:txBody>
      </p:sp>
      <p:sp>
        <p:nvSpPr>
          <p:cNvPr id="4" name="Rectangle 7"/>
          <p:cNvSpPr/>
          <p:nvPr/>
        </p:nvSpPr>
        <p:spPr>
          <a:xfrm>
            <a:off x="0" y="0"/>
            <a:ext cx="9000000" cy="179999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5" y="215999"/>
            <a:ext cx="3464999" cy="1386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8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21453D0-EE3F-4240-B1EE-E8BEC70D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2" y="5331362"/>
            <a:ext cx="5400675" cy="565154"/>
          </a:xfrm>
        </p:spPr>
        <p:txBody>
          <a:bodyPr/>
          <a:lstStyle/>
          <a:p>
            <a:pPr>
              <a:buNone/>
            </a:pPr>
            <a:r>
              <a:rPr lang="et-EE" sz="4000" dirty="0"/>
              <a:t>OLEVIK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8160E0FD-13FA-45EF-852A-712B42B892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07481" y="4818216"/>
            <a:ext cx="5256906" cy="258237"/>
          </a:xfrm>
        </p:spPr>
        <p:txBody>
          <a:bodyPr/>
          <a:lstStyle/>
          <a:p>
            <a:r>
              <a:rPr lang="et-EE" sz="1000" dirty="0"/>
              <a:t>Allikas: </a:t>
            </a:r>
            <a:r>
              <a:rPr lang="et-EE" sz="1000" dirty="0">
                <a:hlinkClick r:id="rId3"/>
              </a:rPr>
              <a:t>http://www.jzmachtech.com/interactive-displays-in-schools-the-present-and-the-possible-future/</a:t>
            </a:r>
            <a:endParaRPr lang="et-EE" sz="1000" dirty="0"/>
          </a:p>
        </p:txBody>
      </p:sp>
      <p:pic>
        <p:nvPicPr>
          <p:cNvPr id="8" name="Pildi kohatäide 7" descr="Pilt, millel on kujutatud isik, laud, siseruumis, istub&#10;&#10;Kirjeldus on genereeritud automaatselt">
            <a:extLst>
              <a:ext uri="{FF2B5EF4-FFF2-40B4-BE49-F238E27FC236}">
                <a16:creationId xmlns:a16="http://schemas.microsoft.com/office/drawing/2014/main" id="{6FB22C0A-069F-4BBE-A264-3E636CE2EC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r="12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04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iagramm 1" descr="image002">
            <a:extLst>
              <a:ext uri="{FF2B5EF4-FFF2-40B4-BE49-F238E27FC236}">
                <a16:creationId xmlns:a16="http://schemas.microsoft.com/office/drawing/2014/main" id="{DCFCB7D8-721E-4B6B-B97B-560771E4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2" y="1601613"/>
            <a:ext cx="7508989" cy="505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stkülik 1">
            <a:extLst>
              <a:ext uri="{FF2B5EF4-FFF2-40B4-BE49-F238E27FC236}">
                <a16:creationId xmlns:a16="http://schemas.microsoft.com/office/drawing/2014/main" id="{273B6B37-95DD-4C1F-AB96-726B201ADC79}"/>
              </a:ext>
            </a:extLst>
          </p:cNvPr>
          <p:cNvSpPr/>
          <p:nvPr/>
        </p:nvSpPr>
        <p:spPr>
          <a:xfrm>
            <a:off x="562472" y="964145"/>
            <a:ext cx="7393681" cy="543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29" dirty="0">
                <a:solidFill>
                  <a:schemeClr val="tx1"/>
                </a:solidFill>
              </a:rPr>
              <a:t> </a:t>
            </a:r>
            <a:r>
              <a:rPr lang="et-EE" sz="2067" b="1" dirty="0">
                <a:solidFill>
                  <a:schemeClr val="tx1"/>
                </a:solidFill>
              </a:rPr>
              <a:t>Õpilaste arv keskhariduse tasemel alates 2009/10. õppeaastast</a:t>
            </a:r>
          </a:p>
        </p:txBody>
      </p:sp>
    </p:spTree>
    <p:extLst>
      <p:ext uri="{BB962C8B-B14F-4D97-AF65-F5344CB8AC3E}">
        <p14:creationId xmlns:p14="http://schemas.microsoft.com/office/powerpoint/2010/main" val="4737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Diagramm 4" descr="image001">
            <a:extLst>
              <a:ext uri="{FF2B5EF4-FFF2-40B4-BE49-F238E27FC236}">
                <a16:creationId xmlns:a16="http://schemas.microsoft.com/office/drawing/2014/main" id="{831C63C2-8BE9-4D67-A9AE-EC076ED41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1" y="1629735"/>
            <a:ext cx="7695892" cy="503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stkülik 1">
            <a:extLst>
              <a:ext uri="{FF2B5EF4-FFF2-40B4-BE49-F238E27FC236}">
                <a16:creationId xmlns:a16="http://schemas.microsoft.com/office/drawing/2014/main" id="{58818209-5BAC-46C8-AFE5-E4E87BC9C32B}"/>
              </a:ext>
            </a:extLst>
          </p:cNvPr>
          <p:cNvSpPr/>
          <p:nvPr/>
        </p:nvSpPr>
        <p:spPr>
          <a:xfrm>
            <a:off x="611337" y="1011018"/>
            <a:ext cx="7344816" cy="581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67" b="1" dirty="0">
                <a:solidFill>
                  <a:schemeClr val="tx1"/>
                </a:solidFill>
              </a:rPr>
              <a:t>Põhikoolide ja keskkoolide arv alates 2009/10. aastast</a:t>
            </a:r>
          </a:p>
        </p:txBody>
      </p:sp>
    </p:spTree>
    <p:extLst>
      <p:ext uri="{BB962C8B-B14F-4D97-AF65-F5344CB8AC3E}">
        <p14:creationId xmlns:p14="http://schemas.microsoft.com/office/powerpoint/2010/main" val="13046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B14A189E-378B-4792-8119-BA6DEE720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14051"/>
              </p:ext>
            </p:extLst>
          </p:nvPr>
        </p:nvGraphicFramePr>
        <p:xfrm>
          <a:off x="539328" y="1260029"/>
          <a:ext cx="7341811" cy="529014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025222">
                  <a:extLst>
                    <a:ext uri="{9D8B030D-6E8A-4147-A177-3AD203B41FA5}">
                      <a16:colId xmlns:a16="http://schemas.microsoft.com/office/drawing/2014/main" val="2316847439"/>
                    </a:ext>
                  </a:extLst>
                </a:gridCol>
                <a:gridCol w="2316589">
                  <a:extLst>
                    <a:ext uri="{9D8B030D-6E8A-4147-A177-3AD203B41FA5}">
                      <a16:colId xmlns:a16="http://schemas.microsoft.com/office/drawing/2014/main" val="2459607433"/>
                    </a:ext>
                  </a:extLst>
                </a:gridCol>
              </a:tblGrid>
              <a:tr h="340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Noarootsi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1994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4270188289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Nõo Reaalgümnaasium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1994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2339604431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Viljandi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2012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542875086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Jõgevamaa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2013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3479416020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Läänemaa </a:t>
                      </a:r>
                      <a:r>
                        <a:rPr lang="et-EE" sz="2000" b="0" dirty="0" err="1">
                          <a:effectLst/>
                          <a:latin typeface="+mn-lt"/>
                        </a:rPr>
                        <a:t>Ühisgümnaasium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2013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2097673448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Tartu Tamme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2015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523976280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Pärnu Koidula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2015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1875954913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Jõhvi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2015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2952271761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Võru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2015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3227673279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Põlva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2016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8484648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Valga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2016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1798940397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Hiiumaa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2016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2237832456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Viimsi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2018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1396780162"/>
                  </a:ext>
                </a:extLst>
              </a:tr>
              <a:tr h="27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Rapla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2018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4127492108"/>
                  </a:ext>
                </a:extLst>
              </a:tr>
              <a:tr h="23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Paide Gümnaasium (uued ruumid 2021)</a:t>
                      </a: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2018</a:t>
                      </a: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2502425312"/>
                  </a:ext>
                </a:extLst>
              </a:tr>
              <a:tr h="23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Kohtla-Järve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  <a:latin typeface="+mn-lt"/>
                        </a:rPr>
                        <a:t>2019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863603462"/>
                  </a:ext>
                </a:extLst>
              </a:tr>
            </a:tbl>
          </a:graphicData>
        </a:graphic>
      </p:graphicFrame>
      <p:sp>
        <p:nvSpPr>
          <p:cNvPr id="5" name="Ristkülik 4">
            <a:extLst>
              <a:ext uri="{FF2B5EF4-FFF2-40B4-BE49-F238E27FC236}">
                <a16:creationId xmlns:a16="http://schemas.microsoft.com/office/drawing/2014/main" id="{5B26E775-933C-4269-B858-E0DD55695368}"/>
              </a:ext>
            </a:extLst>
          </p:cNvPr>
          <p:cNvSpPr/>
          <p:nvPr/>
        </p:nvSpPr>
        <p:spPr>
          <a:xfrm>
            <a:off x="539329" y="340400"/>
            <a:ext cx="7341811" cy="674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362" b="1" dirty="0">
                <a:solidFill>
                  <a:schemeClr val="tx1"/>
                </a:solidFill>
              </a:rPr>
              <a:t>Kohalike omavalitsustega kokkuleppel loodud </a:t>
            </a:r>
            <a:r>
              <a:rPr lang="et-EE" sz="2362" b="1" dirty="0" err="1">
                <a:solidFill>
                  <a:schemeClr val="tx1"/>
                </a:solidFill>
              </a:rPr>
              <a:t>RG-d</a:t>
            </a:r>
            <a:endParaRPr lang="et-EE" sz="2362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8460F74F-3A22-438E-9CB2-44BDFC1C2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991508"/>
              </p:ext>
            </p:extLst>
          </p:nvPr>
        </p:nvGraphicFramePr>
        <p:xfrm>
          <a:off x="618720" y="2236737"/>
          <a:ext cx="7409442" cy="314174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071512">
                  <a:extLst>
                    <a:ext uri="{9D8B030D-6E8A-4147-A177-3AD203B41FA5}">
                      <a16:colId xmlns:a16="http://schemas.microsoft.com/office/drawing/2014/main" val="2139574163"/>
                    </a:ext>
                  </a:extLst>
                </a:gridCol>
                <a:gridCol w="2337930">
                  <a:extLst>
                    <a:ext uri="{9D8B030D-6E8A-4147-A177-3AD203B41FA5}">
                      <a16:colId xmlns:a16="http://schemas.microsoft.com/office/drawing/2014/main" val="2480750224"/>
                    </a:ext>
                  </a:extLst>
                </a:gridCol>
              </a:tblGrid>
              <a:tr h="340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Tabasalu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2021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4265704371"/>
                  </a:ext>
                </a:extLst>
              </a:tr>
              <a:tr h="340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Saaremaa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2022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2358878937"/>
                  </a:ext>
                </a:extLst>
              </a:tr>
              <a:tr h="340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Laagri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2022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1221362563"/>
                  </a:ext>
                </a:extLst>
              </a:tr>
              <a:tr h="340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Narva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2022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1279495166"/>
                  </a:ext>
                </a:extLst>
              </a:tr>
              <a:tr h="372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Rakvere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2022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3266452560"/>
                  </a:ext>
                </a:extLst>
              </a:tr>
              <a:tr h="351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Rae Gümnaasium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2023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1807259165"/>
                  </a:ext>
                </a:extLst>
              </a:tr>
              <a:tr h="351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Tallinn RG 1 (Mustamäe)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2022 (2023)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2590302681"/>
                  </a:ext>
                </a:extLst>
              </a:tr>
              <a:tr h="351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Tallinn RG 2 (Põhja-Tallinn)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2022 (2023)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4093329328"/>
                  </a:ext>
                </a:extLst>
              </a:tr>
              <a:tr h="351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Tallinn RG 3 (Kesklinn)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2000" b="0" dirty="0">
                          <a:effectLst/>
                        </a:rPr>
                        <a:t>2022 (2023)</a:t>
                      </a:r>
                      <a:endParaRPr lang="et-E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227" marR="31227" marT="0" marB="0" anchor="b"/>
                </a:tc>
                <a:extLst>
                  <a:ext uri="{0D108BD9-81ED-4DB2-BD59-A6C34878D82A}">
                    <a16:rowId xmlns:a16="http://schemas.microsoft.com/office/drawing/2014/main" val="3428588033"/>
                  </a:ext>
                </a:extLst>
              </a:tr>
            </a:tbl>
          </a:graphicData>
        </a:graphic>
      </p:graphicFrame>
      <p:sp>
        <p:nvSpPr>
          <p:cNvPr id="3" name="Ristkülik 2">
            <a:extLst>
              <a:ext uri="{FF2B5EF4-FFF2-40B4-BE49-F238E27FC236}">
                <a16:creationId xmlns:a16="http://schemas.microsoft.com/office/drawing/2014/main" id="{76CD997B-35B5-45B6-972B-9BC796C097AD}"/>
              </a:ext>
            </a:extLst>
          </p:cNvPr>
          <p:cNvSpPr/>
          <p:nvPr/>
        </p:nvSpPr>
        <p:spPr>
          <a:xfrm>
            <a:off x="618718" y="916124"/>
            <a:ext cx="7553459" cy="631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362" b="1" dirty="0">
                <a:solidFill>
                  <a:schemeClr val="tx1"/>
                </a:solidFill>
              </a:rPr>
              <a:t>Loomisel olevad </a:t>
            </a:r>
            <a:r>
              <a:rPr lang="et-EE" sz="2362" b="1" dirty="0" err="1">
                <a:solidFill>
                  <a:schemeClr val="tx1"/>
                </a:solidFill>
              </a:rPr>
              <a:t>RG-d</a:t>
            </a:r>
            <a:endParaRPr lang="et-EE" sz="1329" dirty="0"/>
          </a:p>
        </p:txBody>
      </p:sp>
    </p:spTree>
    <p:extLst>
      <p:ext uri="{BB962C8B-B14F-4D97-AF65-F5344CB8AC3E}">
        <p14:creationId xmlns:p14="http://schemas.microsoft.com/office/powerpoint/2010/main" val="9702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9E6DE7C2-D323-4E0D-A760-6D15AFB80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04" y="864095"/>
            <a:ext cx="4568914" cy="2556174"/>
          </a:xfrm>
          <a:prstGeom prst="rect">
            <a:avLst/>
          </a:prstGeom>
        </p:spPr>
      </p:pic>
      <p:pic>
        <p:nvPicPr>
          <p:cNvPr id="2" name="Pilt 1">
            <a:extLst>
              <a:ext uri="{FF2B5EF4-FFF2-40B4-BE49-F238E27FC236}">
                <a16:creationId xmlns:a16="http://schemas.microsoft.com/office/drawing/2014/main" id="{25FD6659-AA33-486B-9C3A-F4E75BD76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52"/>
            <a:ext cx="4715793" cy="2642559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8D0CA91F-94F7-4006-BF6E-16F5A305E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401" y="4307941"/>
            <a:ext cx="4571137" cy="2556174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2638ED05-749C-4255-935C-2C0261364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72670"/>
            <a:ext cx="4715793" cy="26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CDDCEB2-70D3-41E5-BA95-1F452A6B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21" y="539949"/>
            <a:ext cx="7704856" cy="670675"/>
          </a:xfrm>
        </p:spPr>
        <p:txBody>
          <a:bodyPr/>
          <a:lstStyle/>
          <a:p>
            <a:pPr>
              <a:buNone/>
            </a:pPr>
            <a:r>
              <a:rPr lang="et-EE" sz="3600" dirty="0"/>
              <a:t> </a:t>
            </a:r>
            <a:r>
              <a:rPr lang="et-EE" sz="3600" b="1" dirty="0">
                <a:latin typeface="+mj-lt"/>
              </a:rPr>
              <a:t>Põhikoolitaristu nüüdisajastamine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B0CC5DF-04FD-47DA-9CEA-A54DC98DC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37" y="1332037"/>
            <a:ext cx="7416824" cy="3888432"/>
          </a:xfrm>
        </p:spPr>
        <p:txBody>
          <a:bodyPr/>
          <a:lstStyle/>
          <a:p>
            <a:pPr marL="108000" indent="0">
              <a:buNone/>
            </a:pPr>
            <a:r>
              <a:rPr lang="et-EE" sz="2600" dirty="0">
                <a:latin typeface="+mn-lt"/>
              </a:rPr>
              <a:t>Investeeringuotsused 34 põhikooli kohta 100,8 mln € + KOV15%.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t-EE" sz="2600" dirty="0">
                <a:latin typeface="+mn-lt"/>
              </a:rPr>
              <a:t>Meede avatud aastast 2015.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t-EE" sz="2600" dirty="0">
                <a:latin typeface="+mn-lt"/>
              </a:rPr>
              <a:t>Kaasajastatakse ca 105 tuhat m2, samas vähendatakse pinda ca 93 tuhat m2.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t-EE" sz="2600" dirty="0">
                <a:latin typeface="+mn-lt"/>
              </a:rPr>
              <a:t>Investeeringute lõpptähtaeg on 2022.</a:t>
            </a:r>
          </a:p>
        </p:txBody>
      </p:sp>
    </p:spTree>
    <p:extLst>
      <p:ext uri="{BB962C8B-B14F-4D97-AF65-F5344CB8AC3E}">
        <p14:creationId xmlns:p14="http://schemas.microsoft.com/office/powerpoint/2010/main" val="13253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52A46165-2FC0-43B5-8957-2A7E622A4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71554"/>
              </p:ext>
            </p:extLst>
          </p:nvPr>
        </p:nvGraphicFramePr>
        <p:xfrm>
          <a:off x="243458" y="1620069"/>
          <a:ext cx="7784702" cy="3959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4423">
                  <a:extLst>
                    <a:ext uri="{9D8B030D-6E8A-4147-A177-3AD203B41FA5}">
                      <a16:colId xmlns:a16="http://schemas.microsoft.com/office/drawing/2014/main" val="13175707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16297860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522760729"/>
                    </a:ext>
                  </a:extLst>
                </a:gridCol>
              </a:tblGrid>
              <a:tr h="734702"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Kvalifikatsioon 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Õpetajate arv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Õpetajate %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743991723"/>
                  </a:ext>
                </a:extLst>
              </a:tr>
              <a:tr h="494290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Keskharidus või vastav kvalifikatsioon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3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5%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363175762"/>
                  </a:ext>
                </a:extLst>
              </a:tr>
              <a:tr h="491597"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u="none" strike="noStrike" dirty="0" err="1">
                          <a:effectLst/>
                        </a:rPr>
                        <a:t>Kesk-ja</a:t>
                      </a:r>
                      <a:r>
                        <a:rPr lang="fi-FI" sz="2100" u="none" strike="noStrike" dirty="0">
                          <a:effectLst/>
                        </a:rPr>
                        <a:t> </a:t>
                      </a:r>
                      <a:r>
                        <a:rPr lang="fi-FI" sz="2100" u="none" strike="noStrike" dirty="0" err="1">
                          <a:effectLst/>
                        </a:rPr>
                        <a:t>kõrghariduse</a:t>
                      </a:r>
                      <a:r>
                        <a:rPr lang="fi-FI" sz="2100" u="none" strike="noStrike" dirty="0">
                          <a:effectLst/>
                        </a:rPr>
                        <a:t> </a:t>
                      </a:r>
                      <a:r>
                        <a:rPr lang="fi-FI" sz="2100" u="none" strike="noStrike" dirty="0" err="1">
                          <a:effectLst/>
                        </a:rPr>
                        <a:t>vaheline</a:t>
                      </a:r>
                      <a:r>
                        <a:rPr lang="fi-FI" sz="2100" u="none" strike="noStrike" dirty="0">
                          <a:effectLst/>
                        </a:rPr>
                        <a:t> </a:t>
                      </a:r>
                      <a:r>
                        <a:rPr lang="fi-FI" sz="2100" u="none" strike="noStrike" dirty="0" err="1">
                          <a:effectLst/>
                        </a:rPr>
                        <a:t>kvalifikatsioon</a:t>
                      </a:r>
                      <a:endParaRPr lang="fi-FI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3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5%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1537033335"/>
                  </a:ext>
                </a:extLst>
              </a:tr>
              <a:tr h="799691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Rakenduskõrgharidus või vastav kvalifikatsioon või Bakalaureusekraad või vastav kvalifikatsioon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7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12%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997769515"/>
                  </a:ext>
                </a:extLst>
              </a:tr>
              <a:tr h="276903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u="none" strike="noStrike" dirty="0">
                          <a:effectLst/>
                        </a:rPr>
                        <a:t>Magistrikraad või vastav kvalifikatsioon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>
                          <a:effectLst/>
                        </a:rPr>
                        <a:t>42</a:t>
                      </a:r>
                      <a:endParaRPr lang="et-EE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74%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720916224"/>
                  </a:ext>
                </a:extLst>
              </a:tr>
              <a:tr h="743326">
                <a:tc>
                  <a:txBody>
                    <a:bodyPr/>
                    <a:lstStyle/>
                    <a:p>
                      <a:pPr algn="l" fontAlgn="b"/>
                      <a:r>
                        <a:rPr lang="nn-NO" sz="2100" u="none" strike="noStrike" dirty="0">
                          <a:effectLst/>
                        </a:rPr>
                        <a:t>Magistri- ja doktorikraadi vaheline kvalifikatsioon</a:t>
                      </a:r>
                      <a:endParaRPr lang="nn-NO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2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u="none" strike="noStrike" dirty="0">
                          <a:effectLst/>
                        </a:rPr>
                        <a:t>4%</a:t>
                      </a:r>
                      <a:endParaRPr lang="et-EE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2573705511"/>
                  </a:ext>
                </a:extLst>
              </a:tr>
              <a:tr h="370551">
                <a:tc>
                  <a:txBody>
                    <a:bodyPr/>
                    <a:lstStyle/>
                    <a:p>
                      <a:pPr algn="l" fontAlgn="b"/>
                      <a:r>
                        <a:rPr lang="et-EE" sz="2100" b="1" u="none" strike="noStrike" dirty="0">
                          <a:effectLst/>
                        </a:rPr>
                        <a:t>Kokku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57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100" b="1" u="none" strike="noStrike" dirty="0">
                          <a:effectLst/>
                        </a:rPr>
                        <a:t>100%</a:t>
                      </a:r>
                      <a:endParaRPr lang="et-EE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554650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A624D1-3666-4CE1-B82F-381143470B3F}"/>
              </a:ext>
            </a:extLst>
          </p:cNvPr>
          <p:cNvSpPr txBox="1"/>
          <p:nvPr/>
        </p:nvSpPr>
        <p:spPr>
          <a:xfrm>
            <a:off x="243457" y="800742"/>
            <a:ext cx="7784703" cy="8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362" b="1" dirty="0"/>
              <a:t>Kadrina koolis 3/4 õpetajatel vähemalt</a:t>
            </a:r>
          </a:p>
          <a:p>
            <a:r>
              <a:rPr lang="et-EE" sz="2362" b="1" dirty="0"/>
              <a:t>magistrikraad/vastav kvalifikatsioon</a:t>
            </a:r>
          </a:p>
        </p:txBody>
      </p:sp>
    </p:spTree>
    <p:extLst>
      <p:ext uri="{BB962C8B-B14F-4D97-AF65-F5344CB8AC3E}">
        <p14:creationId xmlns:p14="http://schemas.microsoft.com/office/powerpoint/2010/main" val="10598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5DD59C80553E498E1C3C6494A24EC4" ma:contentTypeVersion="2" ma:contentTypeDescription="Loo uus dokument" ma:contentTypeScope="" ma:versionID="87f1bfba3ba722b58e56ab95aba4135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c116b8ca5dbcc76f2b253cc8702b25d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astamise alguskuupäev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jastamise lõppkuupäev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A62BFD-97D8-4758-B342-02572E26AA07}">
  <ds:schemaRefs>
    <ds:schemaRef ds:uri="http://purl.org/dc/elements/1.1/"/>
    <ds:schemaRef ds:uri="http://purl.org/dc/terms/"/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DE0FA4-7670-4D85-985E-77E43098DD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6BF55E-DE65-4943-830D-DF1DE5BC1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10835</TotalTime>
  <Words>662</Words>
  <Application>Microsoft Office PowerPoint</Application>
  <PresentationFormat>Kohandatud</PresentationFormat>
  <Paragraphs>220</Paragraphs>
  <Slides>18</Slides>
  <Notes>18</Notes>
  <HiddenSlides>0</HiddenSlides>
  <MMClips>0</MMClips>
  <ScaleCrop>false</ScaleCrop>
  <HeadingPairs>
    <vt:vector size="6" baseType="variant">
      <vt:variant>
        <vt:lpstr>Kasutatud fondid</vt:lpstr>
      </vt:variant>
      <vt:variant>
        <vt:i4>11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30" baseType="lpstr">
      <vt:lpstr>Microsoft YaHei</vt:lpstr>
      <vt:lpstr>Arial</vt:lpstr>
      <vt:lpstr>Arial Narrow</vt:lpstr>
      <vt:lpstr>Arial Unicode MS</vt:lpstr>
      <vt:lpstr>Calibri</vt:lpstr>
      <vt:lpstr>Mangal</vt:lpstr>
      <vt:lpstr>Roboto Condensed</vt:lpstr>
      <vt:lpstr>StarSymbol</vt:lpstr>
      <vt:lpstr>Tahoma</vt:lpstr>
      <vt:lpstr>Times New Roman</vt:lpstr>
      <vt:lpstr>Wingdings</vt:lpstr>
      <vt:lpstr>Default</vt:lpstr>
      <vt:lpstr>Koolivõrgu seisust ja suundumustest</vt:lpstr>
      <vt:lpstr>OLEVIK</vt:lpstr>
      <vt:lpstr>PowerPointi esitlus</vt:lpstr>
      <vt:lpstr>PowerPointi esitlus</vt:lpstr>
      <vt:lpstr>PowerPointi esitlus</vt:lpstr>
      <vt:lpstr>PowerPointi esitlus</vt:lpstr>
      <vt:lpstr>PowerPointi esitlus</vt:lpstr>
      <vt:lpstr> Põhikoolitaristu nüüdisajastamine </vt:lpstr>
      <vt:lpstr>PowerPointi esitlus</vt:lpstr>
      <vt:lpstr>PowerPointi esitlus</vt:lpstr>
      <vt:lpstr>PowerPointi esitlus</vt:lpstr>
      <vt:lpstr>TULEVIK</vt:lpstr>
      <vt:lpstr>Haridusstrateegia 2035 väljakutsed</vt:lpstr>
      <vt:lpstr>Mis on lähtekoht?</vt:lpstr>
      <vt:lpstr>PowerPointi esitlus</vt:lpstr>
      <vt:lpstr>Statistikaameti prognoos</vt:lpstr>
      <vt:lpstr>PowerPointi esitlus</vt:lpstr>
      <vt:lpstr>Tänan tähelepanu eest!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Kadrina kooli konverentsi ettekanne</dc:title>
  <dc:creator>Robert R. Lippin</dc:creator>
  <cp:lastModifiedBy>Robert Lippin</cp:lastModifiedBy>
  <cp:revision>223</cp:revision>
  <cp:lastPrinted>2020-01-24T06:43:05Z</cp:lastPrinted>
  <dcterms:created xsi:type="dcterms:W3CDTF">2013-12-29T20:00:13Z</dcterms:created>
  <dcterms:modified xsi:type="dcterms:W3CDTF">2020-01-24T10:33:18Z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0x0101002F5DD59C80553E498E1C3C6494A24EC4</vt:lpwstr>
  </property>
</Properties>
</file>