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1" r:id="rId2"/>
  </p:sldMasterIdLst>
  <p:sldIdLst>
    <p:sldId id="305" r:id="rId3"/>
    <p:sldId id="271" r:id="rId4"/>
    <p:sldId id="343" r:id="rId5"/>
    <p:sldId id="286" r:id="rId6"/>
    <p:sldId id="329" r:id="rId7"/>
    <p:sldId id="321" r:id="rId8"/>
    <p:sldId id="322" r:id="rId9"/>
    <p:sldId id="331" r:id="rId10"/>
    <p:sldId id="335" r:id="rId11"/>
    <p:sldId id="341" r:id="rId12"/>
    <p:sldId id="342" r:id="rId13"/>
    <p:sldId id="294" r:id="rId14"/>
    <p:sldId id="333" r:id="rId15"/>
    <p:sldId id="332" r:id="rId16"/>
    <p:sldId id="339" r:id="rId17"/>
    <p:sldId id="327" r:id="rId18"/>
    <p:sldId id="338" r:id="rId19"/>
    <p:sldId id="328" r:id="rId2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FBBA37-5C05-4FCA-A649-45F546527436}">
          <p14:sldIdLst>
            <p14:sldId id="305"/>
            <p14:sldId id="271"/>
            <p14:sldId id="343"/>
            <p14:sldId id="286"/>
            <p14:sldId id="329"/>
            <p14:sldId id="321"/>
            <p14:sldId id="322"/>
            <p14:sldId id="331"/>
            <p14:sldId id="335"/>
            <p14:sldId id="341"/>
            <p14:sldId id="342"/>
            <p14:sldId id="294"/>
            <p14:sldId id="333"/>
            <p14:sldId id="332"/>
            <p14:sldId id="339"/>
            <p14:sldId id="327"/>
            <p14:sldId id="338"/>
            <p14:sldId id="328"/>
          </p14:sldIdLst>
        </p14:section>
        <p14:section name="Untitled Section" id="{02E724D3-6472-407C-9162-61385C4D7EC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irit Pihlak" initials="KP" lastIdx="1" clrIdx="0">
    <p:extLst>
      <p:ext uri="{19B8F6BF-5375-455C-9EA6-DF929625EA0E}">
        <p15:presenceInfo xmlns:p15="http://schemas.microsoft.com/office/powerpoint/2012/main" userId="S-1-5-21-2746467195-3268790540-89137631-1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0000"/>
    <a:srgbClr val="FF9900"/>
    <a:srgbClr val="FFFBEF"/>
    <a:srgbClr val="FFF7E1"/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t-EE" sz="2400"/>
              <a:t>Õpetajate vanusegruppide osakaal </a:t>
            </a:r>
          </a:p>
        </c:rich>
      </c:tx>
      <c:layout>
        <c:manualLayout>
          <c:xMode val="edge"/>
          <c:yMode val="edge"/>
          <c:x val="0.16296164254228224"/>
          <c:y val="5.233873104863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9.3279593408219327E-2"/>
          <c:y val="0.16930805795583925"/>
          <c:w val="0.82815732188215418"/>
          <c:h val="0.60510548501080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Leht1!$M$27</c:f>
              <c:strCache>
                <c:ptCount val="1"/>
                <c:pt idx="0">
                  <c:v>Eesti keskmine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Leht1!$L$28:$L$32</c:f>
              <c:strCache>
                <c:ptCount val="5"/>
                <c:pt idx="0">
                  <c:v>kuni 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ja vanemad</c:v>
                </c:pt>
              </c:strCache>
            </c:strRef>
          </c:cat>
          <c:val>
            <c:numRef>
              <c:f>Leht1!$M$28:$M$32</c:f>
              <c:numCache>
                <c:formatCode>0%</c:formatCode>
                <c:ptCount val="5"/>
                <c:pt idx="0">
                  <c:v>0.09</c:v>
                </c:pt>
                <c:pt idx="1">
                  <c:v>0.17</c:v>
                </c:pt>
                <c:pt idx="2">
                  <c:v>0.24</c:v>
                </c:pt>
                <c:pt idx="3">
                  <c:v>0.28999999999999998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7-4772-B03E-1666932481FF}"/>
            </c:ext>
          </c:extLst>
        </c:ser>
        <c:ser>
          <c:idx val="1"/>
          <c:order val="1"/>
          <c:tx>
            <c:strRef>
              <c:f>Leht1!$N$27</c:f>
              <c:strCache>
                <c:ptCount val="1"/>
                <c:pt idx="0">
                  <c:v>Kadrina Keskkool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Leht1!$L$28:$L$32</c:f>
              <c:strCache>
                <c:ptCount val="5"/>
                <c:pt idx="0">
                  <c:v>kuni 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ja vanemad</c:v>
                </c:pt>
              </c:strCache>
            </c:strRef>
          </c:cat>
          <c:val>
            <c:numRef>
              <c:f>Leht1!$N$28:$N$32</c:f>
              <c:numCache>
                <c:formatCode>0%</c:formatCode>
                <c:ptCount val="5"/>
                <c:pt idx="0">
                  <c:v>0.02</c:v>
                </c:pt>
                <c:pt idx="1">
                  <c:v>0.04</c:v>
                </c:pt>
                <c:pt idx="2">
                  <c:v>0.23</c:v>
                </c:pt>
                <c:pt idx="3">
                  <c:v>0.4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27-4772-B03E-1666932481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4869896"/>
        <c:axId val="43487481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Leht1!$O$27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t-E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Leht1!$L$28:$L$32</c15:sqref>
                        </c15:formulaRef>
                      </c:ext>
                    </c:extLst>
                    <c:strCache>
                      <c:ptCount val="5"/>
                      <c:pt idx="0">
                        <c:v>kuni 29</c:v>
                      </c:pt>
                      <c:pt idx="1">
                        <c:v>30-39</c:v>
                      </c:pt>
                      <c:pt idx="2">
                        <c:v>40-49</c:v>
                      </c:pt>
                      <c:pt idx="3">
                        <c:v>50-59</c:v>
                      </c:pt>
                      <c:pt idx="4">
                        <c:v>60 ja vanemad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Leht1!$O$28:$O$32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C27-4772-B03E-1666932481FF}"/>
                  </c:ext>
                </c:extLst>
              </c15:ser>
            </c15:filteredBarSeries>
          </c:ext>
        </c:extLst>
      </c:barChart>
      <c:catAx>
        <c:axId val="43486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t-EE"/>
          </a:p>
        </c:txPr>
        <c:crossAx val="434874816"/>
        <c:crosses val="autoZero"/>
        <c:auto val="1"/>
        <c:lblAlgn val="ctr"/>
        <c:lblOffset val="100"/>
        <c:noMultiLvlLbl val="0"/>
      </c:catAx>
      <c:valAx>
        <c:axId val="434874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34869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769573088419851E-2"/>
          <c:y val="0.17467670585364334"/>
          <c:w val="0.50225161170116994"/>
          <c:h val="0.10763682131107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62DB06F-6775-400C-823B-492E64F01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7EC07C92-580A-471D-B29F-9262175DF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DE0522A4-C319-48C8-96F2-E4AD706E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FFF1-EBB9-4D37-B070-DFDAF3BD8E4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EB0AFFC6-21E2-46D8-903C-6CCB3CB3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98426A1C-BE68-4DF3-B591-F48B2C8C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60BB-968C-4439-B488-53409596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5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5BCA58B-9618-4C65-91C6-26EB49B6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BF1D4C2F-83EE-4240-AEC8-FBEEEF962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202B486-DFAC-4DB0-8E03-33CC9D53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FFF1-EBB9-4D37-B070-DFDAF3BD8E4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CA46DAC-D562-448A-B9D5-61857B07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ECCFEEB-58C0-40ED-A37E-5D17CE4D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60BB-968C-4439-B488-53409596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1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00C5C195-6D97-4D7F-B099-D448AACD7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B7507A1E-0652-4FE1-BCB0-35F0AA25A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124FF87-E66B-49D0-BB26-0F670F41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FFF1-EBB9-4D37-B070-DFDAF3BD8E4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95039751-32D4-4A00-8AC1-52331F0D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AA09D4A-B2CA-4924-B420-D09E232D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60BB-968C-4439-B488-53409596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6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EE39335-FEEA-42EF-AFE4-F5C9E0E13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3361BF00-47DC-480C-B210-E52DEBBCF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3730FC4-92C2-48F2-882E-A671DD15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66E-B533-4239-9D61-EC07384CE1D8}" type="datetimeFigureOut">
              <a:rPr lang="et-EE" smtClean="0"/>
              <a:t>24.01.2020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0238B39-0F8C-4689-8B99-00AB4BA5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A365044-4981-41B9-9C3A-934DD377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4D50-49C7-428A-BAAD-D42A1D108A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542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6FA5B8D-1BDC-4A93-8E4D-B17C0B29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7517F1D-546B-41C1-AB0B-F6E29F5DA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5C66726-2BC3-4E11-B11E-D5ABD916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66E-B533-4239-9D61-EC07384CE1D8}" type="datetimeFigureOut">
              <a:rPr lang="et-EE" smtClean="0"/>
              <a:t>24.01.2020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0D3CF93-7E59-42EC-8C8B-B98F4DE0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712BCCF-74A3-4804-81DA-60A8C7CE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4D50-49C7-428A-BAAD-D42A1D108A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433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6A2F9E2-89C2-4396-B918-141AC97D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5B6DC84-1ACE-415E-AF92-A55DDA10D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71B5F18-8C3F-4848-B0F3-90EB3C59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66E-B533-4239-9D61-EC07384CE1D8}" type="datetimeFigureOut">
              <a:rPr lang="et-EE" smtClean="0"/>
              <a:t>24.01.2020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ED78336E-4126-4C99-83B6-88928A1C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87B9BC3-165D-46D2-8014-5BD6447B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4D50-49C7-428A-BAAD-D42A1D108A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80643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1B44BAA-B177-4492-AB13-C99A8C68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FB31FE2-2C5C-4582-A227-9A8CB63F9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F843623B-0449-46D3-8AB9-436AC2717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BA2CD9AB-8290-4F28-868B-923DCC92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66E-B533-4239-9D61-EC07384CE1D8}" type="datetimeFigureOut">
              <a:rPr lang="et-EE" smtClean="0"/>
              <a:t>24.01.2020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2DB7F42C-5457-458B-B1B2-CE2EB425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1AD7D0AF-46BF-44C3-B94B-43A8F00C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4D50-49C7-428A-BAAD-D42A1D108A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05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A1C67F6-1F41-4286-97B6-6319FEC4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53550801-C1F8-4489-AE44-9A9ED9BE8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83D7E3ED-7FBB-4CD8-BC8A-EDCE13CB5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6FFC1D83-E837-4930-9162-8D4A77E20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2ABD9399-2639-4EE1-A215-5C43202B5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B5A2EB00-6AE7-499A-9096-D3FFF784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66E-B533-4239-9D61-EC07384CE1D8}" type="datetimeFigureOut">
              <a:rPr lang="et-EE" smtClean="0"/>
              <a:t>24.01.2020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33EF492B-99C9-4103-9781-190D3CE0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6F5DE90D-3088-44BA-B40B-68426598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4D50-49C7-428A-BAAD-D42A1D108A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3563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4CF2B99-D1E0-4C07-9399-22199F8E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68161183-B5D9-49EC-956F-79ED8DDE8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66E-B533-4239-9D61-EC07384CE1D8}" type="datetimeFigureOut">
              <a:rPr lang="et-EE" smtClean="0"/>
              <a:t>24.01.2020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EE6FA93B-2990-4D07-8647-3A6391F2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CAAAA285-9C05-4101-A3D0-AC04CF12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4D50-49C7-428A-BAAD-D42A1D108A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864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05631392-BEDB-40AA-9809-767986E1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66E-B533-4239-9D61-EC07384CE1D8}" type="datetimeFigureOut">
              <a:rPr lang="et-EE" smtClean="0"/>
              <a:t>24.01.2020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945AFE92-CD6B-46DF-BCD5-2A96D1A6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A661FC-EF38-45D0-A8CC-A64ED870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4D50-49C7-428A-BAAD-D42A1D108A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4635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DE9D8A7-DA9B-4C39-8DC6-B2294B4E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645C76A-B78C-4F90-A4C9-A91D0A76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AEE936F7-A9F8-4E1A-BB0D-70E359552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F9DCD35D-55A4-4B9E-A93B-D092DEA6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66E-B533-4239-9D61-EC07384CE1D8}" type="datetimeFigureOut">
              <a:rPr lang="et-EE" smtClean="0"/>
              <a:t>24.01.2020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2F4E9BEA-5B0B-48D5-BD5D-0222C21B2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469578E4-0EC3-4133-A0B1-45709DEA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4D50-49C7-428A-BAAD-D42A1D108A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230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E030096-4586-470A-8D45-2AAE47D3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957ADD4-3786-4D81-946B-602171473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</a:lstStyle>
          <a:p>
            <a:pPr lvl="0"/>
            <a:r>
              <a:rPr lang="et-EE" dirty="0"/>
              <a:t>Redigeerige juhteksemplari tekstilaade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489632D-EADB-4220-A6C1-E862280F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FFF1-EBB9-4D37-B070-DFDAF3BD8E4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05F6C75-9754-4EC3-AD4E-28B887AA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70407C7-7F90-460E-AF6A-EDA75783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60BB-968C-4439-B488-53409596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1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EA2F61A-CB0F-45CF-A53C-A6BD4631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EF9B64FA-7C17-4185-B5B5-AD2F75E3C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CF037B15-F8B4-4DF2-AEFA-C5B09A8F2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8E60022-D1B0-4552-A4AE-12BD894E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66E-B533-4239-9D61-EC07384CE1D8}" type="datetimeFigureOut">
              <a:rPr lang="et-EE" smtClean="0"/>
              <a:t>24.01.2020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026120D6-693C-40CB-A0A9-17EC1B40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C06529DE-5AE0-426E-8C79-F825C0E9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4D50-49C7-428A-BAAD-D42A1D108A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8452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76893A0-8455-4790-8BDD-2F21BDCA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4439B7E7-CE25-47CB-BD7C-5A87629AE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51C78C8-810F-43B9-8BEE-39553497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66E-B533-4239-9D61-EC07384CE1D8}" type="datetimeFigureOut">
              <a:rPr lang="et-EE" smtClean="0"/>
              <a:t>24.01.2020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D77D9D93-9D1B-4219-A739-07965806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3CFBC5C-2098-47DA-B071-D5C27491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4D50-49C7-428A-BAAD-D42A1D108A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3431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83804093-47D2-4AF9-9B38-E09640B8E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3D95B553-0CDE-4650-8E6B-4DA70C3B6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5ABEBC1D-D06C-4807-90F9-36BCE879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66E-B533-4239-9D61-EC07384CE1D8}" type="datetimeFigureOut">
              <a:rPr lang="et-EE" smtClean="0"/>
              <a:t>24.01.2020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30F12C1-4386-4D6B-92E1-6430B08D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49D21BD-28DC-4F28-9257-7F5F197D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4D50-49C7-428A-BAAD-D42A1D108A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2727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F7B6BFC-D0A3-4C35-A189-C1B2E5B1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E1B24D2-193F-476F-A879-7FDAFFFA7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69B0A73-3C36-4C2B-938E-E4A5EDFD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FFF1-EBB9-4D37-B070-DFDAF3BD8E4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522E77D-D97E-4D66-B014-AF649C0D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CD51160-B1D4-4F9E-BA17-5F311716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60BB-968C-4439-B488-53409596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6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A1A6523-4BE7-48AA-969B-34ABD8AB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34CB28C-0B46-4F8C-A066-BE88061CA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157624E4-192A-4F8F-B1A7-1FF33CE6B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B6551000-52FF-41FB-81B3-24529AE7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FFF1-EBB9-4D37-B070-DFDAF3BD8E4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145B5BD5-0B74-48E9-A450-3A307A95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221A4166-17F8-4998-884B-12FA6E9C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60BB-968C-4439-B488-53409596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6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E2246E0-ECF8-446F-A9E3-8AF77B06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E508D49-5CC6-4BC1-B3A8-5D8A470DF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597BEFFB-3976-408F-8605-3E5720B24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C20FDE2A-8517-4900-930F-E73AFD99B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7E0365DC-C308-4ADF-A6F7-7B8F8C60D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0AEA0B4D-214F-47FF-99D3-00658424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FFF1-EBB9-4D37-B070-DFDAF3BD8E4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08CE2AFF-07F0-4B38-9159-CB7E5528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FCEEC73E-07A1-4BD0-87B7-552DEF59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60BB-968C-4439-B488-53409596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2DFE733-DEDE-4E69-96D0-89ED02BA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FF3CC271-7865-4F34-ADDD-6C290DE6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FFF1-EBB9-4D37-B070-DFDAF3BD8E4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8CF91F88-DB14-4499-A3F8-E664CD79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1B0B9A74-BCCF-4175-8385-1AA1AD4C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60BB-968C-4439-B488-53409596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5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63B5691E-9E17-4387-82F7-6CFD7D31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FFF1-EBB9-4D37-B070-DFDAF3BD8E4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5481F072-6F15-4B60-9D22-1A746162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A271FAB-5761-46FA-825E-C72A8585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60BB-968C-4439-B488-53409596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3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5854C89-160F-4CE9-A1D3-9515E767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AE74EAB-3AF0-47DA-9A03-0ACC280C8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86BD96B4-C620-4067-952A-E5B153B3B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593B4D82-E103-4E95-8635-6BC32D7D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FFF1-EBB9-4D37-B070-DFDAF3BD8E4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ED9907EE-995B-459E-9295-A5BA982B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2F67767F-EDE6-4B96-A349-2266565E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60BB-968C-4439-B488-53409596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4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9D7D8BA-CA2D-4A8E-93A5-A05BA5C0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CF412088-183B-4A6A-8174-8D88AF968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C5491980-C99E-40D4-B91C-8F2E08274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B70AE6D9-24A0-44E6-934B-28CCECDB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FFF1-EBB9-4D37-B070-DFDAF3BD8E4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B086F359-58F7-46C5-BD87-74646E3A3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431C7F5B-2D76-4842-B538-439F2156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60BB-968C-4439-B488-53409596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314E2D6C-0AE8-4F8B-AA12-37E921BC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B0243FB-9B16-4064-A117-82BD860FE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0F10D24-7F6C-40AC-A087-86D0581E6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DFFF1-EBB9-4D37-B070-DFDAF3BD8E4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AB4CEF2-D0D5-4A40-AF0C-A4099A34D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9946A41-E99E-4929-ABE3-6AA854B50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60BB-968C-4439-B488-5340959645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6DC4B44E-88ED-4381-8478-56D800FA218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2192000" cy="7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8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95575DC5-0EFB-40A7-AE70-208F34A4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E534393-08C8-46A9-B1CB-D71BB7CC3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D470FD83-190A-41AD-B45B-17DCCD518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566E-B533-4239-9D61-EC07384CE1D8}" type="datetimeFigureOut">
              <a:rPr lang="et-EE" smtClean="0"/>
              <a:t>24.01.2020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352A19D-4931-4955-9F97-CB1C69C2C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4AE7ABF-224C-4B95-8206-49EFE6088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4D50-49C7-428A-BAAD-D42A1D108A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200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A6EC-2098-4E97-908E-018BA7B485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dirty="0">
                <a:solidFill>
                  <a:schemeClr val="accent6">
                    <a:lumMod val="75000"/>
                  </a:schemeClr>
                </a:solidFill>
              </a:rPr>
              <a:t>Kuidas korraldada hariduselu?</a:t>
            </a:r>
            <a:br>
              <a:rPr lang="et-EE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t-EE" sz="3600" dirty="0">
                <a:solidFill>
                  <a:schemeClr val="accent6">
                    <a:lumMod val="75000"/>
                  </a:schemeClr>
                </a:solidFill>
              </a:rPr>
              <a:t>Milline kool on õppijale parim?</a:t>
            </a:r>
            <a:br>
              <a:rPr lang="et-EE" dirty="0">
                <a:solidFill>
                  <a:schemeClr val="accent6">
                    <a:lumMod val="75000"/>
                  </a:schemeClr>
                </a:solidFill>
              </a:rPr>
            </a:br>
            <a:endParaRPr lang="et-E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FAE09-B5CA-4F6F-AAE9-140EF0E1F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t-EE" dirty="0"/>
          </a:p>
          <a:p>
            <a:endParaRPr lang="et-EE" dirty="0"/>
          </a:p>
          <a:p>
            <a:r>
              <a:rPr lang="et-EE" dirty="0"/>
              <a:t>Kairit Pihlak</a:t>
            </a:r>
          </a:p>
          <a:p>
            <a:r>
              <a:rPr lang="et-EE" sz="2000" dirty="0"/>
              <a:t>25.01.2020</a:t>
            </a:r>
          </a:p>
        </p:txBody>
      </p:sp>
    </p:spTree>
    <p:extLst>
      <p:ext uri="{BB962C8B-B14F-4D97-AF65-F5344CB8AC3E}">
        <p14:creationId xmlns:p14="http://schemas.microsoft.com/office/powerpoint/2010/main" val="203671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2FF7-5F4C-43E5-BC3B-D39B35715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5400" dirty="0">
                <a:solidFill>
                  <a:schemeClr val="accent6">
                    <a:lumMod val="75000"/>
                  </a:schemeClr>
                </a:solidFill>
              </a:rPr>
              <a:t>Valikud, mida me saame teha</a:t>
            </a:r>
          </a:p>
        </p:txBody>
      </p:sp>
    </p:spTree>
    <p:extLst>
      <p:ext uri="{BB962C8B-B14F-4D97-AF65-F5344CB8AC3E}">
        <p14:creationId xmlns:p14="http://schemas.microsoft.com/office/powerpoint/2010/main" val="251304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DE98-F3B6-4B44-BD53-E53021B8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Kadrina Keskkool on ja jääb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3093B-02FF-4776-8020-97C84562C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050" y="1817648"/>
            <a:ext cx="8954428" cy="4580852"/>
          </a:xfrm>
        </p:spPr>
        <p:txBody>
          <a:bodyPr/>
          <a:lstStyle/>
          <a:p>
            <a:r>
              <a:rPr lang="et-EE" dirty="0"/>
              <a:t>Tagame füüsilise keskkonna miinimumvajadused</a:t>
            </a:r>
          </a:p>
          <a:p>
            <a:pPr lvl="1"/>
            <a:r>
              <a:rPr lang="et-EE" dirty="0"/>
              <a:t>Kas see on piisav pikemas perspektiivis? </a:t>
            </a:r>
          </a:p>
          <a:p>
            <a:pPr marL="457200" lvl="1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9778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A15E-795F-4C93-976C-510D2CF2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997" y="595945"/>
            <a:ext cx="7989163" cy="735706"/>
          </a:xfrm>
        </p:spPr>
        <p:txBody>
          <a:bodyPr>
            <a:normAutofit fontScale="90000"/>
          </a:bodyPr>
          <a:lstStyle/>
          <a:p>
            <a:pPr algn="ctr"/>
            <a:br>
              <a:rPr lang="et-EE" dirty="0"/>
            </a:br>
            <a:r>
              <a:rPr lang="et-EE" dirty="0"/>
              <a:t>Konkurentsivõimeline gümnaasium</a:t>
            </a:r>
            <a:br>
              <a:rPr lang="et-EE" dirty="0"/>
            </a:br>
            <a:br>
              <a:rPr lang="et-EE" dirty="0"/>
            </a:br>
            <a:endParaRPr lang="et-E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894EC-41B3-480C-B0A0-76778A33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997" y="1784412"/>
            <a:ext cx="10085033" cy="4367814"/>
          </a:xfrm>
        </p:spPr>
        <p:txBody>
          <a:bodyPr>
            <a:normAutofit/>
          </a:bodyPr>
          <a:lstStyle/>
          <a:p>
            <a:r>
              <a:rPr lang="et-EE" dirty="0">
                <a:ea typeface="ＭＳ Ｐゴシック"/>
              </a:rPr>
              <a:t>Kadrina Keskkool konkureerib riigigümnaasiumiga</a:t>
            </a:r>
          </a:p>
          <a:p>
            <a:r>
              <a:rPr lang="et-EE" dirty="0">
                <a:ea typeface="ＭＳ Ｐゴシック"/>
              </a:rPr>
              <a:t>Kadrina Keskkool on edulugu – innovaatiline ja parimate  praktikate rakendaja  gümnaasiumihariduses</a:t>
            </a:r>
          </a:p>
          <a:p>
            <a:r>
              <a:rPr lang="et-EE" dirty="0">
                <a:ea typeface="ＭＳ Ｐゴシック"/>
              </a:rPr>
              <a:t>Kadrina Keskkool on õppijakeskne ja mitmekesiseid valikuid pakkuv</a:t>
            </a:r>
          </a:p>
          <a:p>
            <a:r>
              <a:rPr lang="et-EE" dirty="0">
                <a:ea typeface="ＭＳ Ｐゴシック"/>
              </a:rPr>
              <a:t>Kadrina Keskkool on jätkuvalt uuendusmeelne ja atraktiivne tööandja</a:t>
            </a:r>
          </a:p>
          <a:p>
            <a:r>
              <a:rPr lang="et-EE" dirty="0">
                <a:ea typeface="ＭＳ Ｐゴシック"/>
              </a:rPr>
              <a:t>Kas see on meil koos tehtav?</a:t>
            </a:r>
          </a:p>
          <a:p>
            <a:r>
              <a:rPr lang="et-EE" dirty="0">
                <a:ea typeface="ＭＳ Ｐゴシック"/>
              </a:rPr>
              <a:t>Millist füüsilist keskkonda me suudame luua?</a:t>
            </a:r>
          </a:p>
        </p:txBody>
      </p:sp>
    </p:spTree>
    <p:extLst>
      <p:ext uri="{BB962C8B-B14F-4D97-AF65-F5344CB8AC3E}">
        <p14:creationId xmlns:p14="http://schemas.microsoft.com/office/powerpoint/2010/main" val="21190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A15E-795F-4C93-976C-510D2CF2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3685"/>
            <a:ext cx="8549640" cy="1325563"/>
          </a:xfrm>
        </p:spPr>
        <p:txBody>
          <a:bodyPr/>
          <a:lstStyle/>
          <a:p>
            <a:pPr algn="ctr"/>
            <a:r>
              <a:rPr lang="et-EE" dirty="0"/>
              <a:t>Atraktiive ja tugev põhikool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894EC-41B3-480C-B0A0-76778A33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360" y="1469817"/>
            <a:ext cx="9342120" cy="4998454"/>
          </a:xfrm>
        </p:spPr>
        <p:txBody>
          <a:bodyPr>
            <a:normAutofit/>
          </a:bodyPr>
          <a:lstStyle/>
          <a:p>
            <a:endParaRPr lang="et-EE" dirty="0"/>
          </a:p>
          <a:p>
            <a:r>
              <a:rPr lang="et-EE" dirty="0"/>
              <a:t>Tugev ettevalmistus edasiõppimiseks gümnaasiumis või ametikoolis </a:t>
            </a:r>
          </a:p>
          <a:p>
            <a:r>
              <a:rPr lang="et-EE" dirty="0"/>
              <a:t>Fookuses on võimalikult individuaalne lähenemine</a:t>
            </a:r>
            <a:r>
              <a:rPr lang="et-EE" dirty="0">
                <a:ea typeface="ＭＳ Ｐゴシック"/>
                <a:cs typeface="ＭＳ Ｐゴシック"/>
              </a:rPr>
              <a:t> </a:t>
            </a:r>
          </a:p>
          <a:p>
            <a:r>
              <a:rPr lang="et-EE" dirty="0">
                <a:ea typeface="ＭＳ Ｐゴシック"/>
                <a:cs typeface="ＭＳ Ｐゴシック"/>
              </a:rPr>
              <a:t>Õpioskuste ja sotsiaalse toimetuleku arendamine</a:t>
            </a:r>
          </a:p>
          <a:p>
            <a:r>
              <a:rPr lang="et-EE" dirty="0"/>
              <a:t>Toetav õpi- ja töökeskkond</a:t>
            </a:r>
          </a:p>
          <a:p>
            <a:r>
              <a:rPr lang="et-EE" dirty="0"/>
              <a:t>Kaasaegne koolimaja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7893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3E259-2022-4096-84D8-3DC696AB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60" y="642644"/>
            <a:ext cx="8869680" cy="993157"/>
          </a:xfrm>
        </p:spPr>
        <p:txBody>
          <a:bodyPr>
            <a:noAutofit/>
          </a:bodyPr>
          <a:lstStyle/>
          <a:p>
            <a:br>
              <a:rPr lang="et-EE" sz="4000" dirty="0"/>
            </a:br>
            <a:r>
              <a:rPr lang="et-EE" sz="4000" dirty="0">
                <a:solidFill>
                  <a:schemeClr val="accent6">
                    <a:lumMod val="75000"/>
                  </a:schemeClr>
                </a:solidFill>
              </a:rPr>
              <a:t>Terviklahenduse hinnaguline maksumus</a:t>
            </a:r>
            <a:br>
              <a:rPr lang="et-EE" sz="4000" dirty="0"/>
            </a:br>
            <a:endParaRPr lang="et-EE" sz="4000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289E7DF-BFDC-424F-B12D-933BD63D8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38057"/>
              </p:ext>
            </p:extLst>
          </p:nvPr>
        </p:nvGraphicFramePr>
        <p:xfrm>
          <a:off x="2076450" y="2652370"/>
          <a:ext cx="7832382" cy="2468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Worksheet" r:id="rId3" imgW="3505342" imgH="1105057" progId="Excel.Sheet.12">
                  <p:embed/>
                </p:oleObj>
              </mc:Choice>
              <mc:Fallback>
                <p:oleObj name="Worksheet" r:id="rId3" imgW="3505342" imgH="11050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6450" y="2652370"/>
                        <a:ext cx="7832382" cy="2468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8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E5A2-2DD2-4686-B8DB-1543D9CE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9" y="5048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t-EE" dirty="0">
                <a:solidFill>
                  <a:schemeClr val="accent6">
                    <a:lumMod val="75000"/>
                  </a:schemeClr>
                </a:solidFill>
              </a:rPr>
              <a:t>Valikute  rahastamine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D20D9-8A4B-42DA-909E-C26B75B48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30372"/>
            <a:ext cx="10292810" cy="3684588"/>
          </a:xfrm>
        </p:spPr>
        <p:txBody>
          <a:bodyPr/>
          <a:lstStyle/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37901E3-5FB1-4671-B469-2E11A3B32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46274"/>
              </p:ext>
            </p:extLst>
          </p:nvPr>
        </p:nvGraphicFramePr>
        <p:xfrm>
          <a:off x="1550536" y="2564937"/>
          <a:ext cx="9112393" cy="258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Worksheet" r:id="rId3" imgW="5212080" imgH="1478359" progId="Excel.Sheet.12">
                  <p:embed/>
                </p:oleObj>
              </mc:Choice>
              <mc:Fallback>
                <p:oleObj name="Worksheet" r:id="rId3" imgW="5212080" imgH="14783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0536" y="2564937"/>
                        <a:ext cx="9112393" cy="258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889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D858-3AA7-4258-B1E7-90D302680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54965"/>
            <a:ext cx="10515600" cy="1325563"/>
          </a:xfrm>
        </p:spPr>
        <p:txBody>
          <a:bodyPr/>
          <a:lstStyle/>
          <a:p>
            <a:r>
              <a:rPr lang="et-EE" dirty="0"/>
              <a:t>Valla võimalused investeeringuteks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47327-FF6D-415B-8EC0-42DBB4CBC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537" y="1914162"/>
            <a:ext cx="10515600" cy="4351338"/>
          </a:xfrm>
        </p:spPr>
        <p:txBody>
          <a:bodyPr/>
          <a:lstStyle/>
          <a:p>
            <a:r>
              <a:rPr lang="et-EE" dirty="0"/>
              <a:t>2021-2027  omavahenditest valla objektidesse 3,7 miljonit eurot</a:t>
            </a:r>
          </a:p>
          <a:p>
            <a:r>
              <a:rPr lang="et-EE" dirty="0"/>
              <a:t>ülejäänud investeeringud laenu arvelt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05297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6E8C7-BA40-4D3C-9417-474BD0DB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280" y="446405"/>
            <a:ext cx="5074920" cy="1325563"/>
          </a:xfrm>
        </p:spPr>
        <p:txBody>
          <a:bodyPr/>
          <a:lstStyle/>
          <a:p>
            <a:r>
              <a:rPr lang="et-EE" dirty="0"/>
              <a:t>Järgmised sammud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228C-9B2B-4F1B-815A-079A2774B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927" y="2060257"/>
            <a:ext cx="8078679" cy="4351338"/>
          </a:xfrm>
        </p:spPr>
        <p:txBody>
          <a:bodyPr/>
          <a:lstStyle/>
          <a:p>
            <a:r>
              <a:rPr lang="et-EE" dirty="0"/>
              <a:t>arutame koos</a:t>
            </a:r>
          </a:p>
          <a:p>
            <a:r>
              <a:rPr lang="et-EE" dirty="0"/>
              <a:t>esimene  hariduskohvik 13. veebruaril</a:t>
            </a:r>
          </a:p>
          <a:p>
            <a:r>
              <a:rPr lang="et-EE" dirty="0"/>
              <a:t>tulevase valiku teeb kogukond ja otsuse volikogu</a:t>
            </a:r>
          </a:p>
        </p:txBody>
      </p:sp>
    </p:spTree>
    <p:extLst>
      <p:ext uri="{BB962C8B-B14F-4D97-AF65-F5344CB8AC3E}">
        <p14:creationId xmlns:p14="http://schemas.microsoft.com/office/powerpoint/2010/main" val="80728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14AA7-C0FD-43B8-9E2C-F535906ED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605" y="834501"/>
            <a:ext cx="9104790" cy="4145872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r>
              <a:rPr lang="et-EE" dirty="0"/>
              <a:t>	</a:t>
            </a:r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r>
              <a:rPr lang="et-EE" dirty="0"/>
              <a:t>								</a:t>
            </a:r>
          </a:p>
          <a:p>
            <a:pPr marL="457200" lvl="1" indent="0">
              <a:buNone/>
            </a:pPr>
            <a:r>
              <a:rPr lang="et-EE" sz="4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			Tänan!</a:t>
            </a:r>
          </a:p>
        </p:txBody>
      </p:sp>
    </p:spTree>
    <p:extLst>
      <p:ext uri="{BB962C8B-B14F-4D97-AF65-F5344CB8AC3E}">
        <p14:creationId xmlns:p14="http://schemas.microsoft.com/office/powerpoint/2010/main" val="298143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2823-AC7F-4282-A2F5-28D10C73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240" y="344805"/>
            <a:ext cx="9169400" cy="1325563"/>
          </a:xfrm>
        </p:spPr>
        <p:txBody>
          <a:bodyPr/>
          <a:lstStyle/>
          <a:p>
            <a:pPr algn="ctr"/>
            <a:r>
              <a:rPr lang="et-EE" dirty="0"/>
              <a:t>Eesmärgid valla arengukavas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54A77-ADEC-4472-805E-FA56FB587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600" y="1989862"/>
            <a:ext cx="9474200" cy="4351338"/>
          </a:xfrm>
        </p:spPr>
        <p:txBody>
          <a:bodyPr>
            <a:normAutofit/>
          </a:bodyPr>
          <a:lstStyle/>
          <a:p>
            <a:r>
              <a:rPr lang="et-EE" dirty="0"/>
              <a:t>konkurentsivõimeline haridus</a:t>
            </a:r>
          </a:p>
          <a:p>
            <a:pPr marL="457200" lvl="1" indent="0">
              <a:buNone/>
            </a:pPr>
            <a:endParaRPr lang="et-EE" strike="sngStrike" dirty="0"/>
          </a:p>
          <a:p>
            <a:r>
              <a:rPr lang="et-EE" dirty="0"/>
              <a:t>kaasaegne õpi- ja töökeskkond</a:t>
            </a:r>
          </a:p>
          <a:p>
            <a:pPr lvl="1"/>
            <a:r>
              <a:rPr lang="et-EE" dirty="0"/>
              <a:t>Kooli renoveerimine atraktiivseks terviklahendusega õpikeskkonnaks.</a:t>
            </a:r>
          </a:p>
          <a:p>
            <a:pPr lvl="1"/>
            <a:r>
              <a:rPr lang="et-EE" dirty="0"/>
              <a:t>Sisustuse ja õppevahendite kaasaajastamine</a:t>
            </a:r>
          </a:p>
          <a:p>
            <a:pPr lvl="1"/>
            <a:r>
              <a:rPr lang="et-EE" dirty="0"/>
              <a:t>Staadioni renoveerimine</a:t>
            </a:r>
          </a:p>
          <a:p>
            <a:pPr marL="457200" lvl="1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012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 descr="C:\Users\tiinanirgi\AppData\Local\Microsoft\Windows\INetCache\Content.MSO\89AC4CAC.tmp">
            <a:extLst>
              <a:ext uri="{FF2B5EF4-FFF2-40B4-BE49-F238E27FC236}">
                <a16:creationId xmlns:a16="http://schemas.microsoft.com/office/drawing/2014/main" id="{E736F13E-808B-487E-A652-0F500D5A5F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12" y="260059"/>
            <a:ext cx="8338657" cy="6333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91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6F8B-3B34-4A59-BD66-0BDEA3FE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804" y="242410"/>
            <a:ext cx="4695825" cy="1325563"/>
          </a:xfrm>
        </p:spPr>
        <p:txBody>
          <a:bodyPr/>
          <a:lstStyle/>
          <a:p>
            <a:r>
              <a:rPr lang="et-EE" dirty="0"/>
              <a:t>Ruumide andmed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2145A-57FE-4B4C-B80F-09906E66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621" y="1793289"/>
            <a:ext cx="8315880" cy="4181383"/>
          </a:xfrm>
        </p:spPr>
        <p:txBody>
          <a:bodyPr>
            <a:normAutofit/>
          </a:bodyPr>
          <a:lstStyle/>
          <a:p>
            <a:r>
              <a:rPr lang="et-EE" dirty="0"/>
              <a:t>Õpperuumid täna (va sport, huvikeskus) 7911m²</a:t>
            </a:r>
          </a:p>
          <a:p>
            <a:pPr lvl="1"/>
            <a:r>
              <a:rPr lang="et-EE" dirty="0"/>
              <a:t>13m²/ õpilane</a:t>
            </a:r>
          </a:p>
          <a:p>
            <a:pPr lvl="1"/>
            <a:r>
              <a:rPr lang="et-EE" dirty="0"/>
              <a:t>renoveeritud ja uutes koolides 6-10m²/õpilane)</a:t>
            </a:r>
          </a:p>
          <a:p>
            <a:pPr lvl="1"/>
            <a:endParaRPr lang="et-EE" dirty="0"/>
          </a:p>
          <a:p>
            <a:r>
              <a:rPr lang="et-EE" dirty="0"/>
              <a:t>Optimaalne vajadus kaasaegses õpikeskkonnas (õpilastele 2030) ~ 4500m²</a:t>
            </a:r>
          </a:p>
          <a:p>
            <a:pPr marL="457200" lvl="1" indent="0">
              <a:buNone/>
            </a:pPr>
            <a:endParaRPr lang="et-EE" dirty="0"/>
          </a:p>
          <a:p>
            <a:r>
              <a:rPr lang="et-EE" dirty="0"/>
              <a:t>Ülepinda ~ 3400 m²</a:t>
            </a:r>
          </a:p>
          <a:p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9242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1799-9DE4-46A9-877E-7CD79538B6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5400" dirty="0">
                <a:solidFill>
                  <a:schemeClr val="accent6">
                    <a:lumMod val="75000"/>
                  </a:schemeClr>
                </a:solidFill>
              </a:rPr>
              <a:t>Asjad, mida me ei saa muuta </a:t>
            </a:r>
          </a:p>
        </p:txBody>
      </p:sp>
    </p:spTree>
    <p:extLst>
      <p:ext uri="{BB962C8B-B14F-4D97-AF65-F5344CB8AC3E}">
        <p14:creationId xmlns:p14="http://schemas.microsoft.com/office/powerpoint/2010/main" val="145375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DEEAF-CDB6-4A64-9A1E-6A36D8FE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24" y="652050"/>
            <a:ext cx="10515600" cy="2526156"/>
          </a:xfrm>
        </p:spPr>
        <p:txBody>
          <a:bodyPr>
            <a:normAutofit/>
          </a:bodyPr>
          <a:lstStyle/>
          <a:p>
            <a:pPr algn="ctr"/>
            <a:r>
              <a:rPr lang="et-EE" sz="4900" dirty="0"/>
              <a:t>Üldharidus arvudes</a:t>
            </a:r>
            <a:br>
              <a:rPr lang="et-EE" sz="4000" dirty="0"/>
            </a:br>
            <a:br>
              <a:rPr lang="et-EE" sz="4000" dirty="0"/>
            </a:br>
            <a:br>
              <a:rPr lang="et-EE" sz="4000" dirty="0"/>
            </a:br>
            <a:r>
              <a:rPr lang="et-EE" sz="4000" dirty="0"/>
              <a:t> </a:t>
            </a:r>
            <a:r>
              <a:rPr lang="et-EE" sz="2800" dirty="0"/>
              <a:t>õpilased 2019/2020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C5EF-CD39-4496-BA5B-DE1E6C423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0238"/>
            <a:ext cx="10515600" cy="666750"/>
          </a:xfrm>
        </p:spPr>
        <p:txBody>
          <a:bodyPr/>
          <a:lstStyle/>
          <a:p>
            <a:pPr marL="457200" lvl="1" indent="0">
              <a:buNone/>
            </a:pPr>
            <a:endParaRPr lang="et-EE" dirty="0"/>
          </a:p>
          <a:p>
            <a:endParaRPr lang="et-EE" dirty="0"/>
          </a:p>
          <a:p>
            <a:pPr lvl="1"/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B6C8241-7F91-41DF-BC98-FF09D54495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584877"/>
              </p:ext>
            </p:extLst>
          </p:nvPr>
        </p:nvGraphicFramePr>
        <p:xfrm>
          <a:off x="1239501" y="3262151"/>
          <a:ext cx="9562646" cy="1454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Worksheet" r:id="rId3" imgW="6065662" imgH="922224" progId="Excel.Sheet.12">
                  <p:embed/>
                </p:oleObj>
              </mc:Choice>
              <mc:Fallback>
                <p:oleObj name="Worksheet" r:id="rId3" imgW="6065662" imgH="9222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9501" y="3262151"/>
                        <a:ext cx="9562646" cy="1454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34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E039-EE4C-4D96-A47E-21C97474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2" y="258593"/>
            <a:ext cx="10515600" cy="1325563"/>
          </a:xfrm>
        </p:spPr>
        <p:txBody>
          <a:bodyPr/>
          <a:lstStyle/>
          <a:p>
            <a:pPr algn="ctr"/>
            <a:r>
              <a:rPr lang="et-EE" dirty="0"/>
              <a:t>Õpilaste prognoosid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E48C0-2A71-4EBB-B8F8-5ED8F97CB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663" y="1340528"/>
            <a:ext cx="7972148" cy="4714044"/>
          </a:xfrm>
        </p:spPr>
        <p:txBody>
          <a:bodyPr/>
          <a:lstStyle/>
          <a:p>
            <a:pPr marL="0" indent="0">
              <a:buNone/>
            </a:pPr>
            <a:r>
              <a:rPr lang="et-EE" sz="2000" dirty="0"/>
              <a:t>Valla lapsi koolis sündivuse järgi ~ 466 (koos teistest valdadest lastega 512)</a:t>
            </a:r>
          </a:p>
          <a:p>
            <a:r>
              <a:rPr lang="et-E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Sünde 10 viimase aasta keskmiselt 49 aastas</a:t>
            </a:r>
          </a:p>
          <a:p>
            <a:r>
              <a:rPr lang="et-E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Põhikool  49 last x 9 a – 14% (mujal)= 380</a:t>
            </a:r>
          </a:p>
          <a:p>
            <a:r>
              <a:rPr lang="et-E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Gümnaasium 49 last x 3a – 44% (kui mujale suundujate arv ei kasva ) = 86</a:t>
            </a:r>
            <a:endParaRPr lang="et-E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t-EE" sz="2000" b="1" dirty="0"/>
          </a:p>
          <a:p>
            <a:pPr marL="0" indent="0">
              <a:buNone/>
            </a:pPr>
            <a:r>
              <a:rPr lang="et-EE" sz="2000" dirty="0"/>
              <a:t>Statistikaamet </a:t>
            </a:r>
            <a:r>
              <a:rPr lang="et-EE" sz="1600" dirty="0"/>
              <a:t>(Lääne –Virumaa,  jaanuar 2020)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FF61FE4-16EE-403B-80F6-3641B7FC8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852490"/>
              </p:ext>
            </p:extLst>
          </p:nvPr>
        </p:nvGraphicFramePr>
        <p:xfrm>
          <a:off x="2333180" y="3586062"/>
          <a:ext cx="6620115" cy="2202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Worksheet" r:id="rId3" imgW="3871102" imgH="1287890" progId="Excel.Sheet.12">
                  <p:embed/>
                </p:oleObj>
              </mc:Choice>
              <mc:Fallback>
                <p:oleObj name="Worksheet" r:id="rId3" imgW="3871102" imgH="1287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3180" y="3586062"/>
                        <a:ext cx="6620115" cy="2202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50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6">
            <a:extLst>
              <a:ext uri="{FF2B5EF4-FFF2-40B4-BE49-F238E27FC236}">
                <a16:creationId xmlns:a16="http://schemas.microsoft.com/office/drawing/2014/main" id="{A2A9008E-2872-4C0F-A87F-4D31B3D6AD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221204"/>
              </p:ext>
            </p:extLst>
          </p:nvPr>
        </p:nvGraphicFramePr>
        <p:xfrm>
          <a:off x="1402671" y="507645"/>
          <a:ext cx="8930936" cy="584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930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894EC-41B3-480C-B0A0-76778A336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032A1-5AA8-45A5-9438-B5829C1C0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68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9D1DA6-C973-4267-A2ED-886F1BF3565D}"/>
              </a:ext>
            </a:extLst>
          </p:cNvPr>
          <p:cNvSpPr txBox="1"/>
          <p:nvPr/>
        </p:nvSpPr>
        <p:spPr>
          <a:xfrm>
            <a:off x="230819" y="1310668"/>
            <a:ext cx="5112458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t-EE" dirty="0"/>
              <a:t>Rakvere Gümnaasium ja Rakvere Reaalgümnaasium </a:t>
            </a:r>
          </a:p>
          <a:p>
            <a:r>
              <a:rPr lang="et-EE" dirty="0"/>
              <a:t>muutuvad põhikoolideks.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7B076-30A5-44FA-A7F4-4B5B3821F489}"/>
              </a:ext>
            </a:extLst>
          </p:cNvPr>
          <p:cNvSpPr txBox="1"/>
          <p:nvPr/>
        </p:nvSpPr>
        <p:spPr>
          <a:xfrm>
            <a:off x="109992" y="476116"/>
            <a:ext cx="768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solidFill>
                  <a:srgbClr val="70AD47">
                    <a:lumMod val="75000"/>
                  </a:srgbClr>
                </a:solidFill>
                <a:ea typeface="+mj-ea"/>
                <a:cs typeface="+mj-cs"/>
              </a:rPr>
              <a:t>Rakvere riigigümnasium  2022 </a:t>
            </a:r>
            <a:endParaRPr lang="et-EE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0B3CB-5321-4307-B952-4F52F68ABE64}"/>
              </a:ext>
            </a:extLst>
          </p:cNvPr>
          <p:cNvSpPr/>
          <p:nvPr/>
        </p:nvSpPr>
        <p:spPr>
          <a:xfrm>
            <a:off x="101353" y="78260"/>
            <a:ext cx="1473693" cy="319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0378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9323</TotalTime>
  <Words>314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Times New Roman</vt:lpstr>
      <vt:lpstr>Office'i kujundus</vt:lpstr>
      <vt:lpstr>1_Office'i kujundus</vt:lpstr>
      <vt:lpstr>Worksheet</vt:lpstr>
      <vt:lpstr>Kuidas korraldada hariduselu? Milline kool on õppijale parim? </vt:lpstr>
      <vt:lpstr>Eesmärgid valla arengukavas</vt:lpstr>
      <vt:lpstr>PowerPoint Presentation</vt:lpstr>
      <vt:lpstr>Ruumide andmed </vt:lpstr>
      <vt:lpstr>Asjad, mida me ei saa muuta </vt:lpstr>
      <vt:lpstr>Üldharidus arvudes    õpilased 2019/2020</vt:lpstr>
      <vt:lpstr>Õpilaste prognoosid</vt:lpstr>
      <vt:lpstr>PowerPoint Presentation</vt:lpstr>
      <vt:lpstr>PowerPoint Presentation</vt:lpstr>
      <vt:lpstr>Valikud, mida me saame teha</vt:lpstr>
      <vt:lpstr>Kadrina Keskkool on ja jääb</vt:lpstr>
      <vt:lpstr> Konkurentsivõimeline gümnaasium  </vt:lpstr>
      <vt:lpstr>Atraktiive ja tugev põhikool</vt:lpstr>
      <vt:lpstr> Terviklahenduse hinnaguline maksumus </vt:lpstr>
      <vt:lpstr>Valikute  rahastamine</vt:lpstr>
      <vt:lpstr>Valla võimalused investeeringuteks </vt:lpstr>
      <vt:lpstr>Järgmised sammud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Lisete Laisaar</dc:creator>
  <cp:lastModifiedBy>Kairit Pihlak</cp:lastModifiedBy>
  <cp:revision>291</cp:revision>
  <cp:lastPrinted>2019-11-21T11:25:21Z</cp:lastPrinted>
  <dcterms:created xsi:type="dcterms:W3CDTF">2018-09-25T11:04:22Z</dcterms:created>
  <dcterms:modified xsi:type="dcterms:W3CDTF">2020-01-24T12:44:34Z</dcterms:modified>
</cp:coreProperties>
</file>