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5"/>
  </p:notesMasterIdLst>
  <p:sldIdLst>
    <p:sldId id="286" r:id="rId2"/>
    <p:sldId id="315" r:id="rId3"/>
    <p:sldId id="314" r:id="rId4"/>
  </p:sldIdLst>
  <p:sldSz cx="9144000" cy="6858000" type="screen4x3"/>
  <p:notesSz cx="6796088" cy="992505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3818" autoAdjust="0"/>
  </p:normalViewPr>
  <p:slideViewPr>
    <p:cSldViewPr snapToGrid="0">
      <p:cViewPr varScale="1">
        <p:scale>
          <a:sx n="82" d="100"/>
          <a:sy n="82" d="100"/>
        </p:scale>
        <p:origin x="1493" y="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704D9-2D49-4D3E-96C8-92989687FA05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71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0491F-5476-4323-AC1C-B9F77E4D03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5748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928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77400"/>
            <a:ext cx="822816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771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3160" y="36774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774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5059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8" name="Pilt 37"/>
          <p:cNvPicPr/>
          <p:nvPr/>
        </p:nvPicPr>
        <p:blipFill>
          <a:blip r:embed="rId2"/>
          <a:stretch>
            <a:fillRect/>
          </a:stretch>
        </p:blipFill>
        <p:spPr>
          <a:xfrm>
            <a:off x="5491800" y="367704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9" name="Pilt 38"/>
          <p:cNvPicPr/>
          <p:nvPr/>
        </p:nvPicPr>
        <p:blipFill>
          <a:blip r:embed="rId2"/>
          <a:stretch>
            <a:fillRect/>
          </a:stretch>
        </p:blipFill>
        <p:spPr>
          <a:xfrm>
            <a:off x="1275840" y="3677040"/>
            <a:ext cx="2377440" cy="18968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7244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t-EE"/>
              <a:t>Klõpsake juhtslaidi alapealkirja laadi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075C-0F2A-4B9F-A645-BDAA2EEB5400}" type="datetimeFigureOut">
              <a:rPr lang="et-EE" smtClean="0"/>
              <a:t>13.02.2020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C25E5-7674-484E-99C5-ABFE4F8CD1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5071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160" cy="397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4183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3978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945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3978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3978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64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23485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128520"/>
            <a:ext cx="8228160" cy="54493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96953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774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3978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029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39780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3160" y="36774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985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42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3160" y="1600200"/>
            <a:ext cx="401508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77400"/>
            <a:ext cx="8227800" cy="1897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273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t-EE"/>
              <a:t>Click to edit the title text format</a:t>
            </a:r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397764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Font typeface="Arial"/>
              <a:buChar char="•"/>
            </a:pPr>
            <a:r>
              <a:rPr lang="et-EE"/>
              <a:t>Click to edit the outline text format</a:t>
            </a:r>
            <a:endParaRPr/>
          </a:p>
          <a:p>
            <a:pPr lvl="1">
              <a:buFont typeface="Arial"/>
              <a:buChar char="–"/>
            </a:pPr>
            <a:r>
              <a:rPr lang="et-EE"/>
              <a:t>Second Outline Level</a:t>
            </a:r>
            <a:endParaRPr/>
          </a:p>
          <a:p>
            <a:pPr lvl="2">
              <a:buFont typeface="Arial"/>
              <a:buChar char="•"/>
            </a:pPr>
            <a:r>
              <a:rPr lang="et-EE"/>
              <a:t>Third Outline Level</a:t>
            </a:r>
            <a:endParaRPr/>
          </a:p>
          <a:p>
            <a:pPr lvl="3">
              <a:buFont typeface="Arial"/>
              <a:buChar char="–"/>
            </a:pPr>
            <a:r>
              <a:rPr lang="et-EE"/>
              <a:t>Fourth Outline Level</a:t>
            </a:r>
            <a:endParaRPr/>
          </a:p>
          <a:p>
            <a:pPr lvl="4">
              <a:buFont typeface="Arial"/>
              <a:buChar char="»"/>
            </a:pPr>
            <a:r>
              <a:rPr lang="et-EE"/>
              <a:t>Fifth Outline Level</a:t>
            </a:r>
            <a:endParaRPr/>
          </a:p>
          <a:p>
            <a:pPr lvl="5">
              <a:buFont typeface="Arial"/>
              <a:buChar char="»"/>
            </a:pPr>
            <a:r>
              <a:rPr lang="et-EE"/>
              <a:t>Sixth Outline Level</a:t>
            </a:r>
            <a:endParaRPr/>
          </a:p>
          <a:p>
            <a:pPr lvl="6">
              <a:buFont typeface="Arial"/>
              <a:buChar char="»"/>
            </a:pPr>
            <a:r>
              <a:rPr lang="et-EE"/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245280"/>
            <a:ext cx="213192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en-GB" sz="1400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3720" y="6245280"/>
            <a:ext cx="289404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en-GB" sz="1400"/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245280"/>
            <a:ext cx="2132280" cy="474840"/>
          </a:xfrm>
          <a:prstGeom prst="rect">
            <a:avLst/>
          </a:prstGeom>
        </p:spPr>
        <p:txBody>
          <a:bodyPr lIns="90000" tIns="46800" rIns="90000" bIns="46800"/>
          <a:lstStyle/>
          <a:p>
            <a:pPr algn="r">
              <a:lnSpc>
                <a:spcPct val="100000"/>
              </a:lnSpc>
            </a:pPr>
            <a:fld id="{366D88DC-C62B-4F74-8F70-0C0AC007D500}" type="slidenum">
              <a:rPr lang="en-GB" sz="1400"/>
              <a:t>‹#›</a:t>
            </a:fld>
            <a:endParaRPr/>
          </a:p>
        </p:txBody>
      </p:sp>
      <p:pic>
        <p:nvPicPr>
          <p:cNvPr id="5" name="Pilt 4"/>
          <p:cNvPicPr/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803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76" y="161270"/>
            <a:ext cx="8388220" cy="667822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093041" y="5788291"/>
            <a:ext cx="2998224" cy="992579"/>
          </a:xfrm>
          <a:prstGeom prst="rect">
            <a:avLst/>
          </a:prstGeom>
          <a:solidFill>
            <a:schemeClr val="accent6">
              <a:lumMod val="75000"/>
              <a:alpha val="40000"/>
            </a:schemeClr>
          </a:solidFill>
          <a:ln w="889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t-EE" sz="1350" dirty="0">
                <a:solidFill>
                  <a:prstClr val="black"/>
                </a:solidFill>
              </a:rPr>
              <a:t>Territoorium: 1460 </a:t>
            </a:r>
            <a:r>
              <a:rPr lang="et-EE" sz="1350" dirty="0" smtClean="0">
                <a:solidFill>
                  <a:prstClr val="black"/>
                </a:solidFill>
              </a:rPr>
              <a:t>km</a:t>
            </a:r>
            <a:r>
              <a:rPr lang="et-EE" sz="1350" baseline="30000" dirty="0" smtClean="0">
                <a:solidFill>
                  <a:prstClr val="black"/>
                </a:solidFill>
              </a:rPr>
              <a:t>2</a:t>
            </a:r>
            <a:endParaRPr lang="et-EE" sz="1350" baseline="300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Elanikke: </a:t>
            </a:r>
            <a:r>
              <a:rPr kumimoji="0" lang="et-EE" sz="13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4720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135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k</a:t>
            </a:r>
            <a:r>
              <a:rPr lang="et-EE" sz="1350" dirty="0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uni 18 a: </a:t>
            </a:r>
            <a:r>
              <a:rPr lang="et-EE" sz="1350" b="1" dirty="0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765, </a:t>
            </a:r>
            <a:r>
              <a:rPr lang="et-EE" sz="1350" dirty="0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65+: </a:t>
            </a:r>
            <a:r>
              <a:rPr lang="et-EE" sz="1350" b="1" dirty="0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1150</a:t>
            </a:r>
            <a:endParaRPr kumimoji="0" lang="et-EE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t-EE" sz="1350" baseline="30000" dirty="0" smtClean="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1350" baseline="30000" noProof="0" dirty="0" err="1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Sündivus</a:t>
            </a:r>
            <a:r>
              <a:rPr lang="et-EE" sz="1350" baseline="30000" noProof="0" smtClean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: 30 last aastas</a:t>
            </a:r>
            <a:endParaRPr kumimoji="0" lang="et-EE" sz="135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6640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l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742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/>
          </p:nvPr>
        </p:nvSpPr>
        <p:spPr>
          <a:xfrm>
            <a:off x="457200" y="128521"/>
            <a:ext cx="8228160" cy="244704"/>
          </a:xfrm>
        </p:spPr>
        <p:txBody>
          <a:bodyPr/>
          <a:lstStyle/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r>
              <a:rPr lang="et-EE" dirty="0" smtClean="0"/>
              <a:t> </a:t>
            </a:r>
            <a:endParaRPr lang="et-EE" sz="3200" dirty="0" smtClean="0"/>
          </a:p>
          <a:p>
            <a:endParaRPr lang="et-EE" sz="3200" dirty="0" smtClean="0"/>
          </a:p>
          <a:p>
            <a:endParaRPr lang="et-EE" sz="3200" dirty="0"/>
          </a:p>
          <a:p>
            <a:endParaRPr lang="et-EE" sz="3200" dirty="0" smtClean="0"/>
          </a:p>
          <a:p>
            <a:endParaRPr lang="et-EE" sz="3200" dirty="0"/>
          </a:p>
          <a:p>
            <a:endParaRPr lang="et-EE" sz="3200" dirty="0" smtClean="0"/>
          </a:p>
          <a:p>
            <a:endParaRPr lang="et-EE" sz="3200" dirty="0"/>
          </a:p>
          <a:p>
            <a:endParaRPr lang="et-EE" sz="3200" dirty="0" smtClean="0"/>
          </a:p>
          <a:p>
            <a:r>
              <a:rPr lang="et-EE" sz="3200" dirty="0" smtClean="0"/>
              <a:t>Alutaguse vald 2020:</a:t>
            </a:r>
          </a:p>
          <a:p>
            <a:endParaRPr lang="et-EE" sz="3200" dirty="0"/>
          </a:p>
          <a:p>
            <a:r>
              <a:rPr lang="et-EE" sz="3200" dirty="0" smtClean="0"/>
              <a:t>3 kooli, 4 lasteaeda</a:t>
            </a:r>
            <a:endParaRPr lang="et-EE" sz="3200" dirty="0"/>
          </a:p>
          <a:p>
            <a:endParaRPr lang="et-EE" sz="3000" dirty="0" smtClean="0"/>
          </a:p>
          <a:p>
            <a:r>
              <a:rPr lang="et-EE" sz="3000" b="1" dirty="0" smtClean="0"/>
              <a:t>Iisaku </a:t>
            </a:r>
            <a:r>
              <a:rPr lang="et-EE" sz="3000" b="1" dirty="0" smtClean="0"/>
              <a:t>gümnaasium:</a:t>
            </a:r>
          </a:p>
          <a:p>
            <a:r>
              <a:rPr lang="et-EE" sz="3000" dirty="0" smtClean="0"/>
              <a:t>õpilasi </a:t>
            </a:r>
            <a:r>
              <a:rPr lang="et-EE" sz="3000" dirty="0" smtClean="0"/>
              <a:t>163: pk 121, </a:t>
            </a:r>
            <a:r>
              <a:rPr lang="et-EE" sz="3000" dirty="0" err="1" smtClean="0"/>
              <a:t>güm</a:t>
            </a:r>
            <a:r>
              <a:rPr lang="et-EE" sz="3000" dirty="0" smtClean="0"/>
              <a:t>. 42; mujalt 14 ja 17</a:t>
            </a:r>
            <a:endParaRPr lang="et-EE" sz="3000" dirty="0"/>
          </a:p>
          <a:p>
            <a:r>
              <a:rPr lang="et-EE" sz="3000" dirty="0"/>
              <a:t>(</a:t>
            </a:r>
            <a:r>
              <a:rPr lang="et-EE" sz="3000" dirty="0" err="1"/>
              <a:t>õk</a:t>
            </a:r>
            <a:r>
              <a:rPr lang="et-EE" sz="3000" dirty="0"/>
              <a:t> maksumus </a:t>
            </a:r>
            <a:r>
              <a:rPr lang="et-EE" sz="3000" dirty="0" err="1" smtClean="0"/>
              <a:t>KOVle</a:t>
            </a:r>
            <a:r>
              <a:rPr lang="et-EE" sz="3000" dirty="0" smtClean="0"/>
              <a:t> 311 </a:t>
            </a:r>
            <a:r>
              <a:rPr lang="et-EE" sz="3000" dirty="0"/>
              <a:t>€/kuus)</a:t>
            </a:r>
          </a:p>
          <a:p>
            <a:endParaRPr lang="et-EE" sz="3000" dirty="0" smtClean="0"/>
          </a:p>
          <a:p>
            <a:r>
              <a:rPr lang="et-EE" sz="3000" b="1" dirty="0" smtClean="0"/>
              <a:t>Mäetaguse põhikool:</a:t>
            </a:r>
          </a:p>
          <a:p>
            <a:r>
              <a:rPr lang="et-EE" sz="3000" dirty="0"/>
              <a:t>õ</a:t>
            </a:r>
            <a:r>
              <a:rPr lang="et-EE" sz="3000" dirty="0" smtClean="0"/>
              <a:t>pilasi 133, mujalt 13, </a:t>
            </a:r>
            <a:r>
              <a:rPr lang="et-EE" sz="3000" dirty="0" err="1" smtClean="0"/>
              <a:t>õk</a:t>
            </a:r>
            <a:r>
              <a:rPr lang="et-EE" sz="3000" dirty="0" smtClean="0"/>
              <a:t> maksumus </a:t>
            </a:r>
            <a:r>
              <a:rPr lang="et-EE" sz="3000" dirty="0" smtClean="0"/>
              <a:t>310 €/kuu</a:t>
            </a:r>
            <a:endParaRPr lang="et-EE" sz="3000" dirty="0" smtClean="0"/>
          </a:p>
          <a:p>
            <a:endParaRPr lang="et-EE" sz="3000" dirty="0" smtClean="0"/>
          </a:p>
          <a:p>
            <a:r>
              <a:rPr lang="et-EE" sz="3000" b="1" dirty="0" smtClean="0"/>
              <a:t>Illuka põhikool:</a:t>
            </a:r>
          </a:p>
          <a:p>
            <a:r>
              <a:rPr lang="et-EE" sz="3000" dirty="0" smtClean="0"/>
              <a:t>õpilasi 86, </a:t>
            </a:r>
            <a:r>
              <a:rPr lang="et-EE" sz="3000" dirty="0"/>
              <a:t>mujalt </a:t>
            </a:r>
            <a:r>
              <a:rPr lang="et-EE" sz="3000" dirty="0" smtClean="0"/>
              <a:t>40, </a:t>
            </a:r>
            <a:r>
              <a:rPr lang="et-EE" sz="3000" dirty="0" err="1" smtClean="0"/>
              <a:t>õk</a:t>
            </a:r>
            <a:r>
              <a:rPr lang="et-EE" sz="3000" dirty="0" smtClean="0"/>
              <a:t> maksumus </a:t>
            </a:r>
            <a:r>
              <a:rPr lang="et-EE" sz="3000" dirty="0" smtClean="0"/>
              <a:t>400 €/kuu</a:t>
            </a:r>
            <a:endParaRPr lang="et-EE" sz="3000" dirty="0" smtClean="0"/>
          </a:p>
          <a:p>
            <a:endParaRPr lang="et-EE" sz="3000" dirty="0"/>
          </a:p>
          <a:p>
            <a:r>
              <a:rPr lang="et-EE" sz="3000" dirty="0" smtClean="0"/>
              <a:t>Hariduskulud aastas: 5,2 milj €, 51% eelarvest</a:t>
            </a:r>
            <a:endParaRPr lang="et-EE" sz="3000" dirty="0"/>
          </a:p>
          <a:p>
            <a:endParaRPr lang="et-EE" sz="3000" dirty="0"/>
          </a:p>
        </p:txBody>
      </p:sp>
    </p:spTree>
    <p:extLst>
      <p:ext uri="{BB962C8B-B14F-4D97-AF65-F5344CB8AC3E}">
        <p14:creationId xmlns:p14="http://schemas.microsoft.com/office/powerpoint/2010/main" val="313044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97</Words>
  <Application>Microsoft Office PowerPoint</Application>
  <PresentationFormat>Ekraaniseanss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</vt:i4>
      </vt:variant>
    </vt:vector>
  </HeadingPairs>
  <TitlesOfParts>
    <vt:vector size="7" baseType="lpstr">
      <vt:lpstr>Arial</vt:lpstr>
      <vt:lpstr>Calibri</vt:lpstr>
      <vt:lpstr>DejaVu Sans</vt:lpstr>
      <vt:lpstr>1_Office Theme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Tauno Võhmar</dc:creator>
  <cp:lastModifiedBy>Tauno Võhmar</cp:lastModifiedBy>
  <cp:revision>88</cp:revision>
  <dcterms:modified xsi:type="dcterms:W3CDTF">2020-02-13T13:41:53Z</dcterms:modified>
</cp:coreProperties>
</file>