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0"/>
  </p:notes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70" r:id="rId12"/>
    <p:sldId id="271" r:id="rId13"/>
    <p:sldId id="272" r:id="rId14"/>
    <p:sldId id="273" r:id="rId15"/>
    <p:sldId id="266" r:id="rId16"/>
    <p:sldId id="267" r:id="rId17"/>
    <p:sldId id="268" r:id="rId18"/>
    <p:sldId id="26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6AB94-1552-445B-8ABB-7CD6184C6EE1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94535-E903-428B-A915-195209AC11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82316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94535-E903-428B-A915-195209AC1129}" type="slidenum">
              <a:rPr lang="et-EE" smtClean="0"/>
              <a:t>17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5098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FCCB8-E22A-4DD1-BBD1-D06B940527C6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08A5-DA1E-477E-8474-D53E0D2F8350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ldi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A7F58-8390-4CB3-AABB-03E9AF7B33E3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370EA-0473-4893-9AEC-0E8867BDF774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F38A2-46C2-4D89-87FF-7A9824722B1D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3EB7-A74F-44DC-A887-529BF1A42152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972D0-6634-455D-941E-ED8E52F50C15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F956-F6AD-4225-8CD8-16D0BE265A5D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71D1F-803B-46B0-91C7-FD8DC8851BDB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67B4-E1E8-4136-8275-A1CEF5BEB0F4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05A3E-E371-4999-9643-C32605042054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51ED-5E02-463C-8620-5BB735EF7E19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F733B-BE95-4711-AE17-5C29427077EE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C498-4C76-47E7-8EA8-D79D60F8900A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8A4E-E423-4CFF-A5A9-974546CE549A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A277F-8CA7-4E0A-BBF2-ABB506E33162}" type="datetime1">
              <a:rPr lang="en-US" smtClean="0"/>
              <a:t>1/24/2020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15DCE-C815-43EA-8E04-E871F9C1E816}" type="datetime1">
              <a:rPr lang="en-US" smtClean="0"/>
              <a:t>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25.01.2020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b="1" dirty="0" smtClean="0">
                <a:solidFill>
                  <a:schemeClr val="accent2">
                    <a:lumMod val="75000"/>
                  </a:schemeClr>
                </a:solidFill>
              </a:rPr>
              <a:t>Kadrina Keskkool 2030</a:t>
            </a:r>
            <a:endParaRPr lang="et-EE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t-EE" sz="2000" dirty="0" smtClean="0">
                <a:solidFill>
                  <a:schemeClr val="accent2">
                    <a:lumMod val="75000"/>
                  </a:schemeClr>
                </a:solidFill>
              </a:rPr>
              <a:t>Arvo Pani direktor </a:t>
            </a:r>
            <a:endParaRPr lang="et-EE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320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5459"/>
          </a:xfrm>
        </p:spPr>
        <p:txBody>
          <a:bodyPr>
            <a:normAutofit fontScale="90000"/>
          </a:bodyPr>
          <a:lstStyle/>
          <a:p>
            <a:r>
              <a:rPr lang="et-EE" sz="4000" b="1" dirty="0" smtClean="0">
                <a:solidFill>
                  <a:schemeClr val="accent1">
                    <a:lumMod val="50000"/>
                  </a:schemeClr>
                </a:solidFill>
              </a:rPr>
              <a:t>Vaimne õpikeskkond</a:t>
            </a:r>
            <a:endParaRPr lang="et-E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55812" y="1326775"/>
            <a:ext cx="8718190" cy="50797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t-EE" sz="2600" dirty="0" smtClean="0"/>
              <a:t>   </a:t>
            </a:r>
            <a:r>
              <a:rPr lang="et-EE" sz="2600" b="1" dirty="0" smtClean="0"/>
              <a:t>Kolm õppesuunda: LOTE, RETE; HUSO:</a:t>
            </a:r>
          </a:p>
          <a:p>
            <a:pPr marL="0" indent="0">
              <a:buNone/>
            </a:pPr>
            <a:r>
              <a:rPr lang="et-EE" sz="2600" dirty="0" smtClean="0">
                <a:latin typeface="Century Gothic" panose="020B0502020202020204" pitchFamily="34" charset="0"/>
              </a:rPr>
              <a:t>■ et igal õpilasel oleks võimalik valida vastavalt huvidele</a:t>
            </a:r>
            <a:endParaRPr lang="et-EE" sz="26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t-EE" sz="2600" dirty="0" smtClean="0">
                <a:latin typeface="Century Gothic" panose="020B0502020202020204" pitchFamily="34" charset="0"/>
              </a:rPr>
              <a:t>■ kõik omanäolised ja tugevad</a:t>
            </a:r>
          </a:p>
          <a:p>
            <a:pPr marL="0" indent="0">
              <a:buNone/>
            </a:pPr>
            <a:r>
              <a:rPr lang="et-EE" sz="2600" dirty="0" smtClean="0">
                <a:latin typeface="Century Gothic" panose="020B0502020202020204" pitchFamily="34" charset="0"/>
              </a:rPr>
              <a:t>■ igas suunas ainulaadseid, meie õpetajate välja töötatud kursusi, mis eristavad meid teistest koolidest:</a:t>
            </a:r>
          </a:p>
          <a:p>
            <a:pPr marL="0" indent="0">
              <a:buNone/>
            </a:pPr>
            <a:r>
              <a:rPr lang="et-EE" sz="2600" dirty="0">
                <a:latin typeface="Century Gothic" panose="020B0502020202020204" pitchFamily="34" charset="0"/>
              </a:rPr>
              <a:t> </a:t>
            </a:r>
            <a:r>
              <a:rPr lang="et-EE" sz="2600" dirty="0" smtClean="0">
                <a:latin typeface="Century Gothic" panose="020B0502020202020204" pitchFamily="34" charset="0"/>
              </a:rPr>
              <a:t>                ○  „Kadrina valla kultuurilugu“, „Eesti-Soome kultuurisild“</a:t>
            </a:r>
          </a:p>
          <a:p>
            <a:pPr marL="0" indent="0">
              <a:buNone/>
            </a:pPr>
            <a:r>
              <a:rPr lang="et-EE" sz="2600" dirty="0">
                <a:latin typeface="Century Gothic" panose="020B0502020202020204" pitchFamily="34" charset="0"/>
              </a:rPr>
              <a:t> </a:t>
            </a:r>
            <a:r>
              <a:rPr lang="et-EE" sz="2600" dirty="0" smtClean="0">
                <a:latin typeface="Century Gothic" panose="020B0502020202020204" pitchFamily="34" charset="0"/>
              </a:rPr>
              <a:t>                ○    Saksa, soome prantsuse, ladina keele valikkursused</a:t>
            </a:r>
          </a:p>
          <a:p>
            <a:pPr marL="0" indent="0">
              <a:buNone/>
            </a:pPr>
            <a:r>
              <a:rPr lang="et-EE" sz="2600" dirty="0">
                <a:latin typeface="Century Gothic" panose="020B0502020202020204" pitchFamily="34" charset="0"/>
              </a:rPr>
              <a:t> </a:t>
            </a:r>
            <a:r>
              <a:rPr lang="et-EE" sz="2600" dirty="0" smtClean="0">
                <a:latin typeface="Century Gothic" panose="020B0502020202020204" pitchFamily="34" charset="0"/>
              </a:rPr>
              <a:t>                ○    Keskkonnaprojektide kursus ja loodusteaduste moodul-</a:t>
            </a:r>
          </a:p>
          <a:p>
            <a:pPr marL="0" indent="0">
              <a:buNone/>
            </a:pPr>
            <a:r>
              <a:rPr lang="et-EE" sz="2600" dirty="0">
                <a:latin typeface="Century Gothic" panose="020B0502020202020204" pitchFamily="34" charset="0"/>
              </a:rPr>
              <a:t> </a:t>
            </a:r>
            <a:r>
              <a:rPr lang="et-EE" sz="2600" dirty="0" smtClean="0">
                <a:latin typeface="Century Gothic" panose="020B0502020202020204" pitchFamily="34" charset="0"/>
              </a:rPr>
              <a:t>                      kursus koostöös TÜ ja EMÜ-ga</a:t>
            </a:r>
          </a:p>
          <a:p>
            <a:pPr marL="0" indent="0">
              <a:buNone/>
            </a:pPr>
            <a:r>
              <a:rPr lang="et-EE" sz="2600" dirty="0">
                <a:latin typeface="Century Gothic" panose="020B0502020202020204" pitchFamily="34" charset="0"/>
              </a:rPr>
              <a:t> </a:t>
            </a:r>
            <a:r>
              <a:rPr lang="et-EE" sz="2600" dirty="0" smtClean="0">
                <a:latin typeface="Century Gothic" panose="020B0502020202020204" pitchFamily="34" charset="0"/>
              </a:rPr>
              <a:t>                ○    CAD joonestamise 5 kursust</a:t>
            </a:r>
          </a:p>
          <a:p>
            <a:pPr marL="0" indent="0">
              <a:buNone/>
            </a:pPr>
            <a:r>
              <a:rPr lang="et-EE" sz="2600" dirty="0">
                <a:latin typeface="Century Gothic" panose="020B0502020202020204" pitchFamily="34" charset="0"/>
              </a:rPr>
              <a:t> </a:t>
            </a:r>
            <a:r>
              <a:rPr lang="et-EE" sz="2600" dirty="0" smtClean="0">
                <a:latin typeface="Century Gothic" panose="020B0502020202020204" pitchFamily="34" charset="0"/>
              </a:rPr>
              <a:t>                ○    Logistika, turunduse ja müügitöö alused</a:t>
            </a:r>
          </a:p>
          <a:p>
            <a:pPr marL="0" indent="0">
              <a:buNone/>
            </a:pPr>
            <a:r>
              <a:rPr lang="et-EE" sz="2600" dirty="0">
                <a:latin typeface="Century Gothic" panose="020B0502020202020204" pitchFamily="34" charset="0"/>
              </a:rPr>
              <a:t> </a:t>
            </a:r>
            <a:r>
              <a:rPr lang="et-EE" sz="2600" dirty="0" smtClean="0">
                <a:latin typeface="Century Gothic" panose="020B0502020202020204" pitchFamily="34" charset="0"/>
              </a:rPr>
              <a:t>                ○    Organisatsioonikultuur ja juhtimise </a:t>
            </a:r>
            <a:r>
              <a:rPr lang="et-EE" sz="2600" dirty="0" smtClean="0">
                <a:latin typeface="Century Gothic" panose="020B0502020202020204" pitchFamily="34" charset="0"/>
              </a:rPr>
              <a:t>alused</a:t>
            </a:r>
          </a:p>
          <a:p>
            <a:pPr marL="0" indent="0">
              <a:buNone/>
            </a:pPr>
            <a:r>
              <a:rPr lang="et-EE" sz="2600" dirty="0">
                <a:latin typeface="Century Gothic" panose="020B0502020202020204" pitchFamily="34" charset="0"/>
              </a:rPr>
              <a:t> </a:t>
            </a:r>
            <a:endParaRPr lang="et-EE" sz="2600" b="1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t-EE" b="1" dirty="0">
                <a:latin typeface="Century Gothic" panose="020B0502020202020204" pitchFamily="34" charset="0"/>
              </a:rPr>
              <a:t> </a:t>
            </a:r>
            <a:r>
              <a:rPr lang="et-EE" b="1" dirty="0" smtClean="0">
                <a:latin typeface="Century Gothic" panose="020B0502020202020204" pitchFamily="34" charset="0"/>
              </a:rPr>
              <a:t>             </a:t>
            </a:r>
            <a:endParaRPr lang="et-EE" b="1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560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77334" y="-304800"/>
            <a:ext cx="8596668" cy="1320800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77334" y="1016000"/>
            <a:ext cx="8583720" cy="5025362"/>
          </a:xfrm>
        </p:spPr>
        <p:txBody>
          <a:bodyPr/>
          <a:lstStyle/>
          <a:p>
            <a:r>
              <a:rPr lang="et-EE" b="1" dirty="0" err="1" smtClean="0"/>
              <a:t>Ainetevaheline</a:t>
            </a:r>
            <a:r>
              <a:rPr lang="et-EE" b="1" dirty="0" smtClean="0"/>
              <a:t> </a:t>
            </a:r>
            <a:r>
              <a:rPr lang="et-EE" b="1" dirty="0" err="1" smtClean="0"/>
              <a:t>lõiming</a:t>
            </a:r>
            <a:r>
              <a:rPr lang="et-EE" dirty="0" smtClean="0"/>
              <a:t> (HUSO – </a:t>
            </a:r>
            <a:r>
              <a:rPr lang="et-EE" dirty="0" err="1" smtClean="0"/>
              <a:t>ajalugu+kirjandus</a:t>
            </a:r>
            <a:r>
              <a:rPr lang="et-EE" dirty="0" smtClean="0"/>
              <a:t>, RETE – inglise keel+ inseneriõppe alused) </a:t>
            </a:r>
          </a:p>
          <a:p>
            <a:r>
              <a:rPr lang="et-EE" b="1" dirty="0" smtClean="0"/>
              <a:t>Kõigil suundadel erinevad projektid </a:t>
            </a:r>
            <a:r>
              <a:rPr lang="et-EE" dirty="0" smtClean="0"/>
              <a:t>– nii kohalikud kui rahvusvahelised</a:t>
            </a:r>
          </a:p>
          <a:p>
            <a:pPr marL="0" indent="0">
              <a:buNone/>
            </a:pPr>
            <a:r>
              <a:rPr lang="et-EE" b="1" dirty="0" smtClean="0"/>
              <a:t>     </a:t>
            </a:r>
            <a:r>
              <a:rPr lang="et-EE" dirty="0" smtClean="0"/>
              <a:t>(TÜ projekt „</a:t>
            </a:r>
            <a:r>
              <a:rPr lang="et-EE" dirty="0" err="1" smtClean="0"/>
              <a:t>Üldpädevuste</a:t>
            </a:r>
            <a:r>
              <a:rPr lang="et-EE" dirty="0" smtClean="0"/>
              <a:t> arendamine gümnaasiumis, millest kujunes välja</a:t>
            </a:r>
          </a:p>
          <a:p>
            <a:pPr marL="0" indent="0">
              <a:buNone/>
            </a:pPr>
            <a:r>
              <a:rPr lang="et-EE" b="1" dirty="0"/>
              <a:t> </a:t>
            </a:r>
            <a:r>
              <a:rPr lang="et-EE" b="1" dirty="0" smtClean="0"/>
              <a:t>    </a:t>
            </a:r>
            <a:r>
              <a:rPr lang="et-EE" dirty="0" smtClean="0"/>
              <a:t>õpipädevuse projekt gümnaasiumiastmele</a:t>
            </a:r>
            <a:endParaRPr lang="et-EE" dirty="0"/>
          </a:p>
          <a:p>
            <a:r>
              <a:rPr lang="et-EE" b="1" dirty="0" smtClean="0"/>
              <a:t>Suundade koostöö </a:t>
            </a:r>
            <a:r>
              <a:rPr lang="et-EE" dirty="0" smtClean="0"/>
              <a:t>ettevõtete, organisatsioonide ja õppeasutustega</a:t>
            </a:r>
          </a:p>
          <a:p>
            <a:r>
              <a:rPr lang="et-EE" b="1" dirty="0" smtClean="0"/>
              <a:t>Õppekäigud, õppeekskursioonid</a:t>
            </a:r>
          </a:p>
          <a:p>
            <a:r>
              <a:rPr lang="et-EE" b="1" dirty="0" smtClean="0"/>
              <a:t>Õppekavade järjepidev arendus</a:t>
            </a:r>
          </a:p>
          <a:p>
            <a:pPr marL="0" indent="0">
              <a:buNone/>
            </a:pPr>
            <a:r>
              <a:rPr lang="et-EE" b="1" dirty="0" smtClean="0"/>
              <a:t>     </a:t>
            </a:r>
            <a:r>
              <a:rPr lang="et-EE" b="1" dirty="0" smtClean="0">
                <a:latin typeface="Century Gothic" panose="020B0502020202020204" pitchFamily="34" charset="0"/>
              </a:rPr>
              <a:t>○ </a:t>
            </a:r>
            <a:r>
              <a:rPr lang="et-EE" dirty="0" smtClean="0">
                <a:latin typeface="Century Gothic" panose="020B0502020202020204" pitchFamily="34" charset="0"/>
              </a:rPr>
              <a:t>tasemeõpe 4. klassides toetades õpingute jätkamist gümnaasiumi-</a:t>
            </a:r>
          </a:p>
          <a:p>
            <a:pPr marL="0" indent="0">
              <a:buNone/>
            </a:pPr>
            <a:r>
              <a:rPr lang="et-EE" b="1" dirty="0">
                <a:latin typeface="Century Gothic" panose="020B0502020202020204" pitchFamily="34" charset="0"/>
              </a:rPr>
              <a:t> </a:t>
            </a:r>
            <a:r>
              <a:rPr lang="et-EE" b="1" dirty="0" smtClean="0">
                <a:latin typeface="Century Gothic" panose="020B0502020202020204" pitchFamily="34" charset="0"/>
              </a:rPr>
              <a:t>        </a:t>
            </a:r>
            <a:r>
              <a:rPr lang="et-EE" dirty="0" smtClean="0">
                <a:latin typeface="Century Gothic" panose="020B0502020202020204" pitchFamily="34" charset="0"/>
              </a:rPr>
              <a:t>astmes(eesti keel, matemaatika, inglise keel, loodusõpetus)</a:t>
            </a:r>
            <a:endParaRPr lang="et-EE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t-EE" b="1" dirty="0">
                <a:latin typeface="Century Gothic" panose="020B0502020202020204" pitchFamily="34" charset="0"/>
              </a:rPr>
              <a:t> </a:t>
            </a:r>
            <a:r>
              <a:rPr lang="et-EE" b="1" dirty="0" smtClean="0">
                <a:latin typeface="Century Gothic" panose="020B0502020202020204" pitchFamily="34" charset="0"/>
              </a:rPr>
              <a:t>    </a:t>
            </a:r>
            <a:r>
              <a:rPr lang="et-EE" dirty="0">
                <a:latin typeface="Century Gothic" panose="020B0502020202020204" pitchFamily="34" charset="0"/>
              </a:rPr>
              <a:t>○ valikainete pakkumine 4. klassidele: eesti keel, matemaatika, </a:t>
            </a:r>
            <a:r>
              <a:rPr lang="et-EE" dirty="0" smtClean="0">
                <a:latin typeface="Century Gothic" panose="020B0502020202020204" pitchFamily="34" charset="0"/>
              </a:rPr>
              <a:t>inglise keel ning </a:t>
            </a:r>
            <a:r>
              <a:rPr lang="et-EE" dirty="0">
                <a:latin typeface="Century Gothic" panose="020B0502020202020204" pitchFamily="34" charset="0"/>
              </a:rPr>
              <a:t>„Rakenduste loomine </a:t>
            </a:r>
            <a:r>
              <a:rPr lang="et-EE" dirty="0" smtClean="0">
                <a:latin typeface="Century Gothic" panose="020B0502020202020204" pitchFamily="34" charset="0"/>
              </a:rPr>
              <a:t>ja </a:t>
            </a:r>
            <a:r>
              <a:rPr lang="et-EE" dirty="0">
                <a:latin typeface="Century Gothic" panose="020B0502020202020204" pitchFamily="34" charset="0"/>
              </a:rPr>
              <a:t>programmeerimine“</a:t>
            </a:r>
          </a:p>
          <a:p>
            <a:pPr marL="0" indent="0">
              <a:buNone/>
            </a:pPr>
            <a:endParaRPr lang="et-EE" b="1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t-EE" b="1" dirty="0" smtClean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66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dirty="0">
                <a:latin typeface="Century Gothic" panose="020B0502020202020204" pitchFamily="34" charset="0"/>
              </a:rPr>
              <a:t> </a:t>
            </a:r>
            <a:r>
              <a:rPr lang="et-EE" dirty="0" smtClean="0">
                <a:latin typeface="Century Gothic" panose="020B0502020202020204" pitchFamily="34" charset="0"/>
              </a:rPr>
              <a:t>    </a:t>
            </a:r>
            <a:r>
              <a:rPr lang="et-EE" b="1" dirty="0" smtClean="0">
                <a:latin typeface="Century Gothic" panose="020B0502020202020204" pitchFamily="34" charset="0"/>
              </a:rPr>
              <a:t> E- </a:t>
            </a:r>
            <a:r>
              <a:rPr lang="et-EE" b="1" dirty="0">
                <a:latin typeface="Century Gothic" panose="020B0502020202020204" pitchFamily="34" charset="0"/>
              </a:rPr>
              <a:t>õpe (sõltumatu ruumist ja ajast)</a:t>
            </a:r>
          </a:p>
          <a:p>
            <a:pPr marL="0" indent="0">
              <a:buNone/>
            </a:pPr>
            <a:r>
              <a:rPr lang="et-EE" b="1" dirty="0" smtClean="0">
                <a:latin typeface="Century Gothic" panose="020B0502020202020204" pitchFamily="34" charset="0"/>
              </a:rPr>
              <a:t>      </a:t>
            </a:r>
            <a:r>
              <a:rPr lang="et-EE" b="1" dirty="0">
                <a:latin typeface="Century Gothic" panose="020B0502020202020204" pitchFamily="34" charset="0"/>
              </a:rPr>
              <a:t>E- õppekeskkonnad (</a:t>
            </a:r>
            <a:r>
              <a:rPr lang="et-EE" b="1" dirty="0" err="1">
                <a:latin typeface="Century Gothic" panose="020B0502020202020204" pitchFamily="34" charset="0"/>
              </a:rPr>
              <a:t>Moodle</a:t>
            </a:r>
            <a:r>
              <a:rPr lang="et-EE" b="1" dirty="0">
                <a:latin typeface="Century Gothic" panose="020B0502020202020204" pitchFamily="34" charset="0"/>
              </a:rPr>
              <a:t>, IVA jt.)</a:t>
            </a:r>
            <a:endParaRPr lang="et-EE" dirty="0" smtClean="0">
              <a:latin typeface="Century Gothic" panose="020B0502020202020204" pitchFamily="34" charset="0"/>
            </a:endParaRPr>
          </a:p>
          <a:p>
            <a:r>
              <a:rPr lang="et-EE" b="1" dirty="0" smtClean="0">
                <a:latin typeface="Century Gothic" panose="020B0502020202020204" pitchFamily="34" charset="0"/>
              </a:rPr>
              <a:t>Õppesse on kaasatud ettevõtluskogemusega inimesed, et püsida konkurentsis ja käia kaasas uuemate suundumustega </a:t>
            </a:r>
          </a:p>
          <a:p>
            <a:pPr marL="0" indent="0">
              <a:buNone/>
            </a:pPr>
            <a:endParaRPr lang="et-EE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t-EE" b="1" dirty="0" smtClean="0">
                <a:latin typeface="Century Gothic" panose="020B0502020202020204" pitchFamily="34" charset="0"/>
              </a:rPr>
              <a:t>     Tehnoloogia on saanud palju laiema tähenduse (haridustehnoloogia, moetehnoloogia, geenitehnoloogia, inseneritehnoloogia, keeletehnoloogia jt.).</a:t>
            </a:r>
          </a:p>
          <a:p>
            <a:pPr marL="0" indent="0">
              <a:buNone/>
            </a:pPr>
            <a:r>
              <a:rPr lang="et-EE" b="1" dirty="0">
                <a:latin typeface="Century Gothic" panose="020B0502020202020204" pitchFamily="34" charset="0"/>
              </a:rPr>
              <a:t> </a:t>
            </a:r>
            <a:r>
              <a:rPr lang="et-EE" b="1" dirty="0" smtClean="0">
                <a:latin typeface="Century Gothic" panose="020B0502020202020204" pitchFamily="34" charset="0"/>
              </a:rPr>
              <a:t>    Tehnoloogia sobiks seega hästi </a:t>
            </a:r>
            <a:r>
              <a:rPr lang="et-EE" b="1" dirty="0" err="1" smtClean="0">
                <a:latin typeface="Century Gothic" panose="020B0502020202020204" pitchFamily="34" charset="0"/>
              </a:rPr>
              <a:t>n.n</a:t>
            </a:r>
            <a:r>
              <a:rPr lang="et-EE" b="1" dirty="0" smtClean="0">
                <a:latin typeface="Century Gothic" panose="020B0502020202020204" pitchFamily="34" charset="0"/>
              </a:rPr>
              <a:t>. TTT-kujulise oskuste mudeli ,, sillaks“ ning õppesuundade sisu oleks „jalaks“.</a:t>
            </a:r>
            <a:endParaRPr lang="et-EE" b="1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202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pPr marL="0" indent="0">
              <a:buNone/>
            </a:pPr>
            <a:r>
              <a:rPr lang="et-EE" sz="8000" dirty="0" smtClean="0"/>
              <a:t>         </a:t>
            </a:r>
            <a:r>
              <a:rPr lang="et-EE" sz="2400" b="1" dirty="0" smtClean="0">
                <a:solidFill>
                  <a:srgbClr val="00B050"/>
                </a:solidFill>
              </a:rPr>
              <a:t>TEHNOLOOGIA</a:t>
            </a:r>
            <a:endParaRPr lang="et-EE" sz="80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t-EE" sz="8000" dirty="0" smtClean="0"/>
              <a:t>         </a:t>
            </a:r>
            <a:r>
              <a:rPr lang="et-EE" sz="8000" dirty="0" smtClean="0">
                <a:solidFill>
                  <a:srgbClr val="FF0000"/>
                </a:solidFill>
              </a:rPr>
              <a:t>TTT</a:t>
            </a:r>
          </a:p>
          <a:p>
            <a:pPr marL="0" indent="0">
              <a:buNone/>
            </a:pPr>
            <a:r>
              <a:rPr lang="et-EE" sz="2400" dirty="0" smtClean="0"/>
              <a:t>                          </a:t>
            </a:r>
            <a:r>
              <a:rPr lang="et-EE" sz="2400" b="1" dirty="0" smtClean="0"/>
              <a:t> </a:t>
            </a:r>
            <a:r>
              <a:rPr lang="et-EE" sz="2400" b="1" dirty="0" smtClean="0">
                <a:solidFill>
                  <a:srgbClr val="00B050"/>
                </a:solidFill>
              </a:rPr>
              <a:t>HUSO  LOTE</a:t>
            </a:r>
            <a:r>
              <a:rPr lang="et-EE" sz="2400" dirty="0" smtClean="0">
                <a:solidFill>
                  <a:srgbClr val="00B050"/>
                </a:solidFill>
              </a:rPr>
              <a:t>  </a:t>
            </a:r>
            <a:r>
              <a:rPr lang="et-EE" sz="2400" b="1" dirty="0" smtClean="0">
                <a:solidFill>
                  <a:srgbClr val="00B050"/>
                </a:solidFill>
              </a:rPr>
              <a:t>RETE</a:t>
            </a:r>
            <a:endParaRPr lang="et-EE" sz="2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t-EE" sz="2400" b="1" dirty="0">
              <a:solidFill>
                <a:srgbClr val="00B050"/>
              </a:solidFill>
            </a:endParaRPr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202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400" b="1" dirty="0" smtClean="0"/>
              <a:t>                       Haridusstrateegia</a:t>
            </a:r>
          </a:p>
          <a:p>
            <a:pPr marL="0" indent="0">
              <a:buNone/>
            </a:pPr>
            <a:r>
              <a:rPr lang="et-EE" sz="2400" b="1" dirty="0"/>
              <a:t> </a:t>
            </a:r>
            <a:r>
              <a:rPr lang="et-EE" sz="2400" b="1" dirty="0" smtClean="0"/>
              <a:t>                 „TARK JA TEGUS EESTI 2035“</a:t>
            </a:r>
          </a:p>
          <a:p>
            <a:pPr marL="0" indent="0">
              <a:buNone/>
            </a:pPr>
            <a:r>
              <a:rPr lang="et-EE" sz="2400" b="1" dirty="0" smtClean="0"/>
              <a:t>Tuleviku haridussüsteem peab“ tootma“ tehnoloogiliselt kirjaoskajaid inimesi, samas tagama tasakaalu tehisliku ning loodusliku, humanitaarse ja sotsiaalse vahel</a:t>
            </a:r>
          </a:p>
          <a:p>
            <a:pPr marL="0" indent="0">
              <a:buNone/>
            </a:pPr>
            <a:r>
              <a:rPr lang="et-EE" sz="2400" b="1" dirty="0" smtClean="0"/>
              <a:t> </a:t>
            </a:r>
          </a:p>
          <a:p>
            <a:pPr marL="0" indent="0">
              <a:buNone/>
            </a:pPr>
            <a:r>
              <a:rPr lang="et-EE" sz="2400" b="1" dirty="0"/>
              <a:t> </a:t>
            </a:r>
            <a:r>
              <a:rPr lang="et-EE" sz="2400" b="1" dirty="0" smtClean="0"/>
              <a:t>                </a:t>
            </a:r>
            <a:r>
              <a:rPr lang="et-EE" sz="2400" b="1" dirty="0" smtClean="0">
                <a:solidFill>
                  <a:schemeClr val="accent1">
                    <a:lumMod val="50000"/>
                  </a:schemeClr>
                </a:solidFill>
              </a:rPr>
              <a:t>TARK JA TEGUS KADRINA 2035</a:t>
            </a:r>
            <a:endParaRPr lang="et-EE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t-EE" sz="2400" b="1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226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smtClean="0">
                <a:solidFill>
                  <a:schemeClr val="accent2">
                    <a:lumMod val="75000"/>
                  </a:schemeClr>
                </a:solidFill>
              </a:rPr>
              <a:t>Kaasajastatud õpi- ja töökeskkond</a:t>
            </a:r>
            <a:endParaRPr lang="et-EE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r>
              <a:rPr lang="et-EE" dirty="0" smtClean="0"/>
              <a:t>IKT </a:t>
            </a:r>
            <a:r>
              <a:rPr lang="et-EE" dirty="0" smtClean="0"/>
              <a:t>vahendid, </a:t>
            </a:r>
            <a:r>
              <a:rPr lang="et-EE" dirty="0" smtClean="0"/>
              <a:t>internett(WIFI), </a:t>
            </a:r>
            <a:r>
              <a:rPr lang="et-EE" dirty="0" smtClean="0"/>
              <a:t>digitaalsed õppevahendid, e-õpikud </a:t>
            </a:r>
            <a:r>
              <a:rPr lang="et-EE" dirty="0" smtClean="0"/>
              <a:t>jms.</a:t>
            </a:r>
            <a:endParaRPr lang="et-EE" dirty="0" smtClean="0"/>
          </a:p>
          <a:p>
            <a:r>
              <a:rPr lang="et-EE" dirty="0" smtClean="0"/>
              <a:t>Erinevad tehnilised lahendused,</a:t>
            </a:r>
          </a:p>
          <a:p>
            <a:r>
              <a:rPr lang="et-EE" dirty="0" smtClean="0"/>
              <a:t>Erineva funktsiooniga </a:t>
            </a:r>
            <a:r>
              <a:rPr lang="et-EE" dirty="0" err="1" smtClean="0"/>
              <a:t>puhkenurgad</a:t>
            </a:r>
            <a:r>
              <a:rPr lang="et-EE" dirty="0" smtClean="0"/>
              <a:t>, mis toetavad mitmekülgseid vahetunnitegevusi</a:t>
            </a:r>
          </a:p>
          <a:p>
            <a:r>
              <a:rPr lang="et-EE" dirty="0" smtClean="0"/>
              <a:t>Renoveeritud füüsiline töökeskkond (kabinetid, koridorid, jms.)- kaasajastatud </a:t>
            </a:r>
            <a:r>
              <a:rPr lang="et-EE" dirty="0" err="1" smtClean="0"/>
              <a:t>etapiviisiliselt</a:t>
            </a:r>
            <a:endParaRPr lang="et-EE" dirty="0" smtClean="0"/>
          </a:p>
          <a:p>
            <a:endParaRPr lang="et-EE" dirty="0" smtClean="0"/>
          </a:p>
          <a:p>
            <a:endParaRPr lang="et-EE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604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smtClean="0">
                <a:solidFill>
                  <a:schemeClr val="accent2">
                    <a:lumMod val="75000"/>
                  </a:schemeClr>
                </a:solidFill>
              </a:rPr>
              <a:t>Rahalised vahendid</a:t>
            </a:r>
            <a:endParaRPr lang="et-EE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400" dirty="0" smtClean="0"/>
              <a:t>Riiklik rahastus</a:t>
            </a:r>
          </a:p>
          <a:p>
            <a:r>
              <a:rPr lang="et-EE" sz="2400" dirty="0" smtClean="0"/>
              <a:t>KOV rahastus </a:t>
            </a:r>
          </a:p>
          <a:p>
            <a:r>
              <a:rPr lang="et-EE" sz="2400" dirty="0" smtClean="0"/>
              <a:t>Projektid</a:t>
            </a:r>
          </a:p>
          <a:p>
            <a:r>
              <a:rPr lang="et-EE" sz="2400" dirty="0" smtClean="0"/>
              <a:t>Ettevõtted</a:t>
            </a:r>
          </a:p>
          <a:p>
            <a:endParaRPr lang="et-EE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50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smtClean="0">
                <a:solidFill>
                  <a:schemeClr val="accent1">
                    <a:lumMod val="50000"/>
                  </a:schemeClr>
                </a:solidFill>
              </a:rPr>
              <a:t>Kokkuvõtteks</a:t>
            </a:r>
            <a:endParaRPr lang="et-E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779930" y="1694329"/>
            <a:ext cx="8355105" cy="43470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t-EE" sz="2000" dirty="0" smtClean="0"/>
          </a:p>
          <a:p>
            <a:pPr marL="0" indent="0">
              <a:buNone/>
            </a:pPr>
            <a:r>
              <a:rPr lang="et-EE" sz="2400" dirty="0" smtClean="0"/>
              <a:t>Rakvere riigigümnaasium vs. Kadrina Keskkool?</a:t>
            </a:r>
          </a:p>
          <a:p>
            <a:pPr marL="0" indent="0">
              <a:buNone/>
            </a:pPr>
            <a:r>
              <a:rPr lang="et-EE" sz="2400" dirty="0" smtClean="0"/>
              <a:t>Kool on kohaliku kogukonna vaimsete väärtuste ja kultuurikandja</a:t>
            </a:r>
          </a:p>
          <a:p>
            <a:pPr marL="0" indent="0">
              <a:buNone/>
            </a:pPr>
            <a:r>
              <a:rPr lang="et-EE" sz="2400" dirty="0" smtClean="0"/>
              <a:t>„Rahast olulisem on kogukonna soov pakkuda oma lastele haridust kodu lähedal. Gümnaasiumiastme sulgemine viib noored kodukohast ja vaevalt nad enam sinna tagasi tulevad“</a:t>
            </a:r>
          </a:p>
          <a:p>
            <a:pPr marL="0" indent="0">
              <a:buNone/>
            </a:pPr>
            <a:r>
              <a:rPr lang="et-EE" sz="2400" dirty="0" smtClean="0"/>
              <a:t>Ärme lõhu toimivat ja tulemuslikku.</a:t>
            </a:r>
          </a:p>
          <a:p>
            <a:pPr marL="0" indent="0">
              <a:buNone/>
            </a:pPr>
            <a:r>
              <a:rPr lang="et-EE" sz="2400" dirty="0" smtClean="0"/>
              <a:t>Osakem hinnata seda, mis meil on</a:t>
            </a:r>
          </a:p>
          <a:p>
            <a:pPr marL="0" indent="0">
              <a:buNone/>
            </a:pPr>
            <a:r>
              <a:rPr lang="et-EE" sz="2400" dirty="0" smtClean="0"/>
              <a:t>Kui on </a:t>
            </a:r>
            <a:r>
              <a:rPr lang="et-EE" sz="2400" b="1" dirty="0" smtClean="0"/>
              <a:t>SISU</a:t>
            </a:r>
            <a:r>
              <a:rPr lang="et-EE" sz="2400" dirty="0" smtClean="0"/>
              <a:t>, suudame ka </a:t>
            </a:r>
            <a:r>
              <a:rPr lang="et-EE" sz="2400" b="1" dirty="0" smtClean="0"/>
              <a:t>VORMI</a:t>
            </a:r>
            <a:r>
              <a:rPr lang="et-EE" sz="2400" dirty="0" smtClean="0"/>
              <a:t> tagada!</a:t>
            </a:r>
          </a:p>
          <a:p>
            <a:pPr marL="0" indent="0">
              <a:buNone/>
            </a:pPr>
            <a:endParaRPr lang="et-EE" sz="2000" dirty="0" smtClean="0"/>
          </a:p>
          <a:p>
            <a:pPr marL="0" indent="0">
              <a:buNone/>
            </a:pPr>
            <a:endParaRPr lang="et-EE" sz="2000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708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18174" y="259976"/>
            <a:ext cx="8555828" cy="1320800"/>
          </a:xfrm>
        </p:spPr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4000" dirty="0" smtClean="0"/>
              <a:t>            </a:t>
            </a:r>
          </a:p>
          <a:p>
            <a:pPr marL="0" indent="0">
              <a:buNone/>
            </a:pPr>
            <a:r>
              <a:rPr lang="et-EE" sz="4000" dirty="0" smtClean="0"/>
              <a:t>            </a:t>
            </a:r>
            <a:r>
              <a:rPr lang="et-EE" sz="4000" b="1" dirty="0" smtClean="0">
                <a:solidFill>
                  <a:schemeClr val="accent1">
                    <a:lumMod val="50000"/>
                  </a:schemeClr>
                </a:solidFill>
              </a:rPr>
              <a:t>Tänan kuulamast!</a:t>
            </a:r>
            <a:endParaRPr lang="et-E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025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smtClean="0">
                <a:solidFill>
                  <a:schemeClr val="accent2">
                    <a:lumMod val="75000"/>
                  </a:schemeClr>
                </a:solidFill>
              </a:rPr>
              <a:t>Kadrina Keskkool 2020</a:t>
            </a:r>
            <a:endParaRPr lang="et-EE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02024" y="1613647"/>
            <a:ext cx="8771978" cy="4427715"/>
          </a:xfrm>
        </p:spPr>
        <p:txBody>
          <a:bodyPr>
            <a:noAutofit/>
          </a:bodyPr>
          <a:lstStyle/>
          <a:p>
            <a:r>
              <a:rPr lang="et-EE" sz="2800" dirty="0" smtClean="0"/>
              <a:t>607 õpilast, neist gümnaasiumiastmes </a:t>
            </a:r>
            <a:r>
              <a:rPr lang="et-EE" sz="2800" b="1" dirty="0" smtClean="0"/>
              <a:t>111õpilast</a:t>
            </a:r>
          </a:p>
          <a:p>
            <a:r>
              <a:rPr lang="et-EE" sz="2800" dirty="0" smtClean="0"/>
              <a:t>Gümnaasiumiastmes võimalus õppida õpilastel, kel soov, tahtmine, kohuse- ja vastutustunne</a:t>
            </a:r>
          </a:p>
          <a:p>
            <a:r>
              <a:rPr lang="et-EE" sz="2800" b="1" dirty="0"/>
              <a:t>Meil on hästi toimiv meeskond ja ühised </a:t>
            </a:r>
            <a:r>
              <a:rPr lang="et-EE" sz="2800" b="1" dirty="0" smtClean="0"/>
              <a:t>väärtused</a:t>
            </a:r>
          </a:p>
          <a:p>
            <a:r>
              <a:rPr lang="et-EE" sz="2800" dirty="0" smtClean="0"/>
              <a:t>Head õpitulemused</a:t>
            </a:r>
          </a:p>
          <a:p>
            <a:r>
              <a:rPr lang="et-EE" sz="2800" dirty="0" smtClean="0"/>
              <a:t>Vabariigi tasandil arvestatavad riigieksamitulemused</a:t>
            </a:r>
          </a:p>
          <a:p>
            <a:r>
              <a:rPr lang="et-EE" sz="2800" dirty="0" smtClean="0"/>
              <a:t>Märkimisväärsed tulemused aineolümpiaadidelt, konkurssidelt, spordivõistlustelt jms.</a:t>
            </a:r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686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dirty="0" smtClean="0"/>
              <a:t>Välja töötatud ja arendatud tugevad õppesuunad erinevate valikainete valikuga(RETE, LOTE, HUSO)</a:t>
            </a:r>
          </a:p>
          <a:p>
            <a:r>
              <a:rPr lang="et-EE" sz="2800" dirty="0" smtClean="0"/>
              <a:t>Insener-tehniline õpe ja </a:t>
            </a:r>
            <a:r>
              <a:rPr lang="et-EE" sz="2800" dirty="0" err="1" smtClean="0"/>
              <a:t>CADrina</a:t>
            </a:r>
            <a:endParaRPr lang="et-EE" sz="2800" dirty="0" smtClean="0"/>
          </a:p>
          <a:p>
            <a:r>
              <a:rPr lang="et-EE" sz="2800" dirty="0" smtClean="0"/>
              <a:t>Sisukas koostöö kõrgkoolidega (TÜ, EMÜ, TTÜ)</a:t>
            </a:r>
          </a:p>
          <a:p>
            <a:r>
              <a:rPr lang="et-EE" sz="2800" dirty="0" smtClean="0"/>
              <a:t>Praktiline koostöö kohalike ettevõtetega</a:t>
            </a:r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451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smtClean="0">
                <a:solidFill>
                  <a:schemeClr val="accent2">
                    <a:lumMod val="75000"/>
                  </a:schemeClr>
                </a:solidFill>
                <a:latin typeface="Century Gothic" panose="020B0502020202020204"/>
              </a:rPr>
              <a:t>Aastal 2030</a:t>
            </a:r>
            <a:endParaRPr lang="et-EE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Kadrina Keskkool on parim omanäoline, </a:t>
            </a:r>
            <a:r>
              <a:rPr lang="et-EE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väärtuspõhine, innovaatiline ja tehnoloogiat edendav </a:t>
            </a:r>
            <a:r>
              <a:rPr lang="et-EE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Eesti maakool, mille arengukeskkond arvestab õppija individuaalsust ja loovust, pakub koolirõõmu ning tagab konkurentsivõimelise põhi – ja gümnaasiumihariduse.</a:t>
            </a:r>
          </a:p>
          <a:p>
            <a:endParaRPr lang="et-EE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10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smtClean="0">
                <a:solidFill>
                  <a:schemeClr val="accent2">
                    <a:lumMod val="75000"/>
                  </a:schemeClr>
                </a:solidFill>
              </a:rPr>
              <a:t>Mis selleks on vaja?</a:t>
            </a:r>
            <a:endParaRPr lang="et-EE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Õpilasi</a:t>
            </a:r>
          </a:p>
          <a:p>
            <a:r>
              <a:rPr lang="et-EE" sz="3200" dirty="0" smtClean="0"/>
              <a:t>Õpetajaid</a:t>
            </a:r>
          </a:p>
          <a:p>
            <a:r>
              <a:rPr lang="et-EE" sz="3200" dirty="0" smtClean="0"/>
              <a:t>Sisukat vaimset õpikeskkonda </a:t>
            </a:r>
          </a:p>
          <a:p>
            <a:r>
              <a:rPr lang="et-EE" sz="3200" dirty="0" smtClean="0"/>
              <a:t>Kaasajastatud õpikeskkonda</a:t>
            </a:r>
          </a:p>
          <a:p>
            <a:r>
              <a:rPr lang="et-EE" sz="3200" dirty="0" smtClean="0"/>
              <a:t>Rahalisi vahendeid</a:t>
            </a:r>
          </a:p>
          <a:p>
            <a:endParaRPr lang="et-EE" sz="2800" dirty="0" smtClean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421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smtClean="0">
                <a:solidFill>
                  <a:schemeClr val="accent2">
                    <a:lumMod val="75000"/>
                  </a:schemeClr>
                </a:solidFill>
              </a:rPr>
              <a:t>Õpilased</a:t>
            </a:r>
            <a:endParaRPr lang="et-EE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t-EE" sz="2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Lõpetavad 9. klassi:               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2020.a.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41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(6) õpilast            2025.a.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49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(5) õpilast                                           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2021.a. </a:t>
            </a:r>
            <a:r>
              <a:rPr lang="et-EE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t-EE" sz="2400" b="1" dirty="0" smtClean="0">
                <a:solidFill>
                  <a:prstClr val="black"/>
                </a:solidFill>
                <a:latin typeface="Century Gothic" panose="020B0502020202020204"/>
              </a:rPr>
              <a:t>50</a:t>
            </a:r>
            <a:r>
              <a:rPr lang="et-EE" sz="2400" dirty="0" smtClean="0">
                <a:solidFill>
                  <a:prstClr val="black"/>
                </a:solidFill>
                <a:latin typeface="Century Gothic" panose="020B0502020202020204"/>
              </a:rPr>
              <a:t>(9)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õpilast          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2026.a 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68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(10) õpilast              </a:t>
            </a:r>
            <a:endParaRPr lang="et-EE" sz="24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2022.a.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60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(9) 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õpilast          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2027.a.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52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(7) õpilast              </a:t>
            </a:r>
            <a:endParaRPr lang="et-EE" sz="24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2023.a.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70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(10) 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õpilast        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2028.a.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49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(8) õpilast                 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2024.a.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57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(8) õpilast                          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 </a:t>
            </a:r>
            <a:endParaRPr lang="et-EE" sz="2400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24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smtClean="0">
                <a:solidFill>
                  <a:schemeClr val="accent2">
                    <a:lumMod val="75000"/>
                  </a:schemeClr>
                </a:solidFill>
              </a:rPr>
              <a:t>Õpilased</a:t>
            </a:r>
            <a:endParaRPr lang="et-EE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0" y="1640541"/>
            <a:ext cx="9274002" cy="4400822"/>
          </a:xfrm>
        </p:spPr>
        <p:txBody>
          <a:bodyPr>
            <a:normAutofit/>
          </a:bodyPr>
          <a:lstStyle/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Sünnid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:                     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Kooli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:</a:t>
            </a:r>
            <a:endParaRPr lang="et-EE" sz="28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2013.a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- 54 last -  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2020</a:t>
            </a:r>
            <a:endParaRPr lang="et-EE" sz="24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2014.a.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- 43 last -  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2021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          </a:t>
            </a:r>
            <a:endParaRPr lang="et-EE" sz="24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2015.a.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- 42 last -  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2022</a:t>
            </a:r>
            <a:endParaRPr lang="et-EE" sz="24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2016.a.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- 43 last -  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2023 </a:t>
            </a:r>
            <a:endParaRPr lang="et-EE" sz="24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2017.a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- 43 last -  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2024</a:t>
            </a:r>
            <a:endParaRPr lang="et-EE" sz="24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2018.a</a:t>
            </a:r>
            <a:r>
              <a:rPr lang="et-EE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 </a:t>
            </a: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- 57 last -  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2025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2019.a.    - 40 last -    </a:t>
            </a:r>
            <a:r>
              <a:rPr lang="et-EE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2026</a:t>
            </a:r>
          </a:p>
          <a:p>
            <a:pPr marL="0" indent="0">
              <a:buNone/>
            </a:pPr>
            <a:endParaRPr lang="et-EE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195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smtClean="0">
                <a:solidFill>
                  <a:schemeClr val="accent1">
                    <a:lumMod val="50000"/>
                  </a:schemeClr>
                </a:solidFill>
              </a:rPr>
              <a:t>Õpilased</a:t>
            </a:r>
            <a:endParaRPr lang="et-E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73741" y="1613647"/>
            <a:ext cx="8700261" cy="4427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sz="2000" b="1" dirty="0" smtClean="0"/>
              <a:t>    Õpivad mujal:  18 õpilast                     Õpivad Kadrinas: 23 õpilast </a:t>
            </a:r>
          </a:p>
          <a:p>
            <a:r>
              <a:rPr lang="et-EE" sz="2000" dirty="0" smtClean="0"/>
              <a:t>Rakvere Eragümnaasium            1          Haljala v                 5</a:t>
            </a:r>
          </a:p>
          <a:p>
            <a:r>
              <a:rPr lang="et-EE" sz="2000" dirty="0" smtClean="0"/>
              <a:t>Rakvere Gümnaasium                2          Häädemeeste v        1     </a:t>
            </a:r>
          </a:p>
          <a:p>
            <a:r>
              <a:rPr lang="et-EE" sz="2000" dirty="0" smtClean="0"/>
              <a:t>Rakvere Reaalgümnaasium         2         Järva v                     1</a:t>
            </a:r>
          </a:p>
          <a:p>
            <a:r>
              <a:rPr lang="et-EE" sz="2000" dirty="0" smtClean="0"/>
              <a:t>Tapa Gümnaasium                      7         Rakvere v                 4</a:t>
            </a:r>
          </a:p>
          <a:p>
            <a:r>
              <a:rPr lang="et-EE" sz="2000" dirty="0" smtClean="0"/>
              <a:t>Tallinna 32.Keskkool                   3         Saue v                      1</a:t>
            </a:r>
          </a:p>
          <a:p>
            <a:r>
              <a:rPr lang="et-EE" sz="2000" dirty="0" smtClean="0"/>
              <a:t> </a:t>
            </a:r>
            <a:r>
              <a:rPr lang="et-EE" sz="2000" dirty="0" err="1" smtClean="0"/>
              <a:t>Audentese</a:t>
            </a:r>
            <a:r>
              <a:rPr lang="et-EE" sz="2000" dirty="0" smtClean="0"/>
              <a:t> Spordigümnaasium    1         Tapa v                     11</a:t>
            </a:r>
          </a:p>
          <a:p>
            <a:r>
              <a:rPr lang="et-EE" sz="2000" dirty="0" smtClean="0"/>
              <a:t>Tallinna </a:t>
            </a:r>
            <a:r>
              <a:rPr lang="et-EE" sz="2000" dirty="0" err="1" smtClean="0"/>
              <a:t>Arte</a:t>
            </a:r>
            <a:r>
              <a:rPr lang="et-EE" sz="2000" dirty="0" smtClean="0"/>
              <a:t> Gümnaasium          1 </a:t>
            </a:r>
            <a:endParaRPr lang="et-EE" sz="2000" dirty="0"/>
          </a:p>
          <a:p>
            <a:r>
              <a:rPr lang="et-EE" sz="2000" dirty="0" smtClean="0"/>
              <a:t>Tartu J. Poska Gümnaasium        1 </a:t>
            </a:r>
            <a:endParaRPr lang="et-EE" sz="2000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130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4000" b="1" dirty="0" smtClean="0">
                <a:solidFill>
                  <a:schemeClr val="accent2">
                    <a:lumMod val="50000"/>
                  </a:schemeClr>
                </a:solidFill>
              </a:rPr>
              <a:t>Õpetajad</a:t>
            </a:r>
            <a:endParaRPr lang="et-EE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77334" y="1568825"/>
            <a:ext cx="8596668" cy="4472538"/>
          </a:xfrm>
        </p:spPr>
        <p:txBody>
          <a:bodyPr>
            <a:normAutofit lnSpcReduction="10000"/>
          </a:bodyPr>
          <a:lstStyle/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■ Riiklik õpetajate koolitus  </a:t>
            </a:r>
            <a:r>
              <a:rPr lang="et-EE" sz="19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-  vähetõenäoline (kui just riik ei väärtusta enam   õpetajaametit ja ei leita võimalusi motiveerimaks noori õpetajaks õppima</a:t>
            </a:r>
            <a:r>
              <a:rPr lang="et-EE" sz="19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)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■ </a:t>
            </a:r>
            <a:r>
              <a:rPr lang="et-EE" sz="19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Ümberõpe</a:t>
            </a:r>
            <a:endParaRPr lang="et-EE" sz="19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■  Isiklikud kontaktid, personaalsed otsingud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■ „</a:t>
            </a:r>
            <a:r>
              <a:rPr lang="et-EE" sz="19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Üleostmine</a:t>
            </a:r>
            <a:r>
              <a:rPr lang="et-EE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“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■ Vilistlased </a:t>
            </a:r>
            <a:endParaRPr lang="et-EE" sz="19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■ Gümnaasiumiastme õpilased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        -   leida õpilased, kes soovivad peale kooli lõpetamist asuda  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           õpetajaametit omandama 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               -   kasutada abituriente</a:t>
            </a:r>
          </a:p>
          <a:p>
            <a:pPr marL="0" lvl="0" indent="0">
              <a:buClr>
                <a:srgbClr val="A53010"/>
              </a:buClr>
              <a:buSzTx/>
              <a:buNone/>
            </a:pPr>
            <a:r>
              <a:rPr lang="et-EE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■ Koostöö </a:t>
            </a:r>
            <a:r>
              <a:rPr lang="et-EE" sz="19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KOV-ga</a:t>
            </a:r>
            <a:r>
              <a:rPr lang="et-EE" sz="19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  <a:r>
              <a:rPr lang="et-EE" sz="19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(stipendiumid, elamispinnad jms.)</a:t>
            </a:r>
            <a:endParaRPr lang="et-EE" sz="19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endParaRPr lang="et-EE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25.01.2020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40143"/>
      </p:ext>
    </p:extLst>
  </p:cSld>
  <p:clrMapOvr>
    <a:masterClrMapping/>
  </p:clrMapOvr>
</p:sld>
</file>

<file path=ppt/theme/theme1.xml><?xml version="1.0" encoding="utf-8"?>
<a:theme xmlns:a="http://schemas.openxmlformats.org/drawingml/2006/main" name="Tahk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1471</TotalTime>
  <Words>824</Words>
  <Application>Microsoft Office PowerPoint</Application>
  <PresentationFormat>Laiekraan</PresentationFormat>
  <Paragraphs>136</Paragraphs>
  <Slides>18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Trebuchet MS</vt:lpstr>
      <vt:lpstr>Wingdings 3</vt:lpstr>
      <vt:lpstr>Tahk</vt:lpstr>
      <vt:lpstr>Kadrina Keskkool 2030</vt:lpstr>
      <vt:lpstr>Kadrina Keskkool 2020</vt:lpstr>
      <vt:lpstr>PowerPointi esitlus</vt:lpstr>
      <vt:lpstr>Aastal 2030</vt:lpstr>
      <vt:lpstr>Mis selleks on vaja?</vt:lpstr>
      <vt:lpstr>Õpilased</vt:lpstr>
      <vt:lpstr>Õpilased</vt:lpstr>
      <vt:lpstr>Õpilased</vt:lpstr>
      <vt:lpstr>Õpetajad</vt:lpstr>
      <vt:lpstr>Vaimne õpikeskkond</vt:lpstr>
      <vt:lpstr>PowerPointi esitlus</vt:lpstr>
      <vt:lpstr>PowerPointi esitlus</vt:lpstr>
      <vt:lpstr>PowerPointi esitlus</vt:lpstr>
      <vt:lpstr>PowerPointi esitlus</vt:lpstr>
      <vt:lpstr>Kaasajastatud õpi- ja töökeskkond</vt:lpstr>
      <vt:lpstr>Rahalised vahendid</vt:lpstr>
      <vt:lpstr>Kokkuvõtteks</vt:lpstr>
      <vt:lpstr>PowerPointi esitlus</vt:lpstr>
    </vt:vector>
  </TitlesOfParts>
  <Company>Kadrina Keskkool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Kadrina Keskkool 2030</dc:title>
  <dc:creator>Arvo Pani</dc:creator>
  <cp:lastModifiedBy>Arvo Pani</cp:lastModifiedBy>
  <cp:revision>138</cp:revision>
  <dcterms:created xsi:type="dcterms:W3CDTF">2020-01-21T07:47:58Z</dcterms:created>
  <dcterms:modified xsi:type="dcterms:W3CDTF">2020-01-24T09:18:21Z</dcterms:modified>
</cp:coreProperties>
</file>