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6" r:id="rId2"/>
    <p:sldId id="256" r:id="rId3"/>
    <p:sldId id="257" r:id="rId4"/>
    <p:sldId id="262" r:id="rId5"/>
    <p:sldId id="263" r:id="rId6"/>
    <p:sldId id="264" r:id="rId7"/>
    <p:sldId id="259" r:id="rId8"/>
    <p:sldId id="258" r:id="rId9"/>
    <p:sldId id="260" r:id="rId10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098F6-6EB7-4A74-87EF-5ABA73028018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FAF7D-6237-409E-A367-1EF6D0747DA5}" type="slidenum">
              <a:rPr lang="et-EE" smtClean="0"/>
              <a:t>‹#›</a:t>
            </a:fld>
            <a:endParaRPr lang="et-E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 smtClean="0"/>
              <a:t>HALJALA GÜMNAASIUM</a:t>
            </a:r>
            <a:br>
              <a:rPr lang="et-EE" b="1" dirty="0" smtClean="0"/>
            </a:br>
            <a:r>
              <a:rPr lang="et-EE" b="1" dirty="0" smtClean="0"/>
              <a:t>1982 – 2017</a:t>
            </a:r>
            <a:br>
              <a:rPr lang="et-EE" b="1" dirty="0" smtClean="0"/>
            </a:br>
            <a:endParaRPr lang="et-EE" b="1" dirty="0"/>
          </a:p>
        </p:txBody>
      </p:sp>
      <p:pic>
        <p:nvPicPr>
          <p:cNvPr id="1026" name="Picture 2" descr="C:\Users\Margus\Desktop\Ettekanne\33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165" y="1916832"/>
            <a:ext cx="647575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822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772400" cy="1008112"/>
          </a:xfrm>
        </p:spPr>
        <p:txBody>
          <a:bodyPr/>
          <a:lstStyle/>
          <a:p>
            <a:r>
              <a:rPr lang="et-EE" dirty="0" smtClean="0"/>
              <a:t>Mis tingis otsuse sulgeda ?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916832"/>
            <a:ext cx="7488832" cy="4320480"/>
          </a:xfrm>
        </p:spPr>
        <p:txBody>
          <a:bodyPr>
            <a:noAutofit/>
          </a:bodyPr>
          <a:lstStyle/>
          <a:p>
            <a:pPr marL="457200" lvl="0" indent="-457200" algn="l">
              <a:buFont typeface="Arial" charset="0"/>
              <a:buChar char="•"/>
            </a:pPr>
            <a:r>
              <a:rPr lang="et-EE" sz="2800" dirty="0" smtClean="0">
                <a:solidFill>
                  <a:schemeClr val="tx1"/>
                </a:solidFill>
              </a:rPr>
              <a:t>Õpilaste </a:t>
            </a:r>
            <a:r>
              <a:rPr lang="et-EE" sz="2800" dirty="0">
                <a:solidFill>
                  <a:schemeClr val="tx1"/>
                </a:solidFill>
              </a:rPr>
              <a:t>arvu vähenemine. </a:t>
            </a:r>
            <a:endParaRPr lang="et-EE" sz="2800" dirty="0" smtClean="0">
              <a:solidFill>
                <a:schemeClr val="tx1"/>
              </a:solidFill>
            </a:endParaRPr>
          </a:p>
          <a:p>
            <a:pPr marL="457200" lvl="0" indent="-457200" algn="l">
              <a:buFont typeface="Arial" charset="0"/>
              <a:buChar char="•"/>
            </a:pPr>
            <a:r>
              <a:rPr lang="et-EE" sz="2800" dirty="0" smtClean="0">
                <a:solidFill>
                  <a:schemeClr val="tx1"/>
                </a:solidFill>
              </a:rPr>
              <a:t>Liialt </a:t>
            </a:r>
            <a:r>
              <a:rPr lang="et-EE" sz="2800" dirty="0">
                <a:solidFill>
                  <a:schemeClr val="tx1"/>
                </a:solidFill>
              </a:rPr>
              <a:t>palju </a:t>
            </a:r>
            <a:r>
              <a:rPr lang="et-EE" sz="2800" dirty="0" smtClean="0">
                <a:solidFill>
                  <a:schemeClr val="tx1"/>
                </a:solidFill>
              </a:rPr>
              <a:t>hoonete ülepinda</a:t>
            </a:r>
            <a:r>
              <a:rPr lang="et-EE" sz="2800" dirty="0">
                <a:solidFill>
                  <a:schemeClr val="tx1"/>
                </a:solidFill>
              </a:rPr>
              <a:t>. </a:t>
            </a:r>
            <a:endParaRPr lang="et-EE" sz="2800" dirty="0" smtClean="0">
              <a:solidFill>
                <a:schemeClr val="tx1"/>
              </a:solidFill>
            </a:endParaRPr>
          </a:p>
          <a:p>
            <a:pPr marL="457200" lvl="0" indent="-457200" algn="l">
              <a:buFont typeface="Arial" charset="0"/>
              <a:buChar char="•"/>
            </a:pPr>
            <a:r>
              <a:rPr lang="et-EE" sz="2800" dirty="0" smtClean="0">
                <a:solidFill>
                  <a:schemeClr val="tx1"/>
                </a:solidFill>
              </a:rPr>
              <a:t>Ülalpidamine väga kulukas. </a:t>
            </a:r>
          </a:p>
          <a:p>
            <a:pPr marL="457200" lvl="0" indent="-457200" algn="l">
              <a:buFont typeface="Arial" charset="0"/>
              <a:buChar char="•"/>
            </a:pPr>
            <a:r>
              <a:rPr lang="et-EE" sz="2800" dirty="0" smtClean="0">
                <a:solidFill>
                  <a:schemeClr val="tx1"/>
                </a:solidFill>
              </a:rPr>
              <a:t>Olemasoleva </a:t>
            </a:r>
            <a:r>
              <a:rPr lang="et-EE" sz="2800" dirty="0">
                <a:solidFill>
                  <a:schemeClr val="tx1"/>
                </a:solidFill>
              </a:rPr>
              <a:t>maja suur </a:t>
            </a:r>
            <a:r>
              <a:rPr lang="et-EE" sz="2800" dirty="0" smtClean="0">
                <a:solidFill>
                  <a:schemeClr val="tx1"/>
                </a:solidFill>
              </a:rPr>
              <a:t>renoveerimismaht (rodoon).</a:t>
            </a:r>
          </a:p>
          <a:p>
            <a:pPr marL="457200" lvl="0" indent="-457200" algn="l">
              <a:buFont typeface="Arial" charset="0"/>
              <a:buChar char="•"/>
            </a:pPr>
            <a:r>
              <a:rPr lang="et-EE" sz="2800" dirty="0" smtClean="0">
                <a:solidFill>
                  <a:schemeClr val="tx1"/>
                </a:solidFill>
              </a:rPr>
              <a:t>Riigigümnaasiumi </a:t>
            </a:r>
            <a:r>
              <a:rPr lang="et-EE" sz="2800" dirty="0">
                <a:solidFill>
                  <a:schemeClr val="tx1"/>
                </a:solidFill>
              </a:rPr>
              <a:t>tulekul ei ole </a:t>
            </a:r>
            <a:r>
              <a:rPr lang="et-EE" sz="2800" dirty="0" smtClean="0">
                <a:solidFill>
                  <a:schemeClr val="tx1"/>
                </a:solidFill>
              </a:rPr>
              <a:t>konkurentsis õpivahendite ja kvaliteediga.</a:t>
            </a:r>
            <a:endParaRPr lang="et-EE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02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sz="4000" u="sng" dirty="0" smtClean="0"/>
              <a:t>Õpilaste arvu vähenemie. </a:t>
            </a:r>
            <a:r>
              <a:rPr lang="et-EE" sz="2800" u="sng" dirty="0" smtClean="0"/>
              <a:t/>
            </a:r>
            <a:br>
              <a:rPr lang="et-EE" sz="2800" u="sng" dirty="0" smtClean="0"/>
            </a:br>
            <a:r>
              <a:rPr lang="et-EE" sz="2800" i="1" dirty="0" smtClean="0"/>
              <a:t>2017/2018 oli 240 last </a:t>
            </a:r>
            <a:br>
              <a:rPr lang="et-EE" sz="2800" i="1" dirty="0" smtClean="0"/>
            </a:br>
            <a:r>
              <a:rPr lang="et-EE" sz="2800" i="1" dirty="0" smtClean="0"/>
              <a:t>2019/2020 on 243 last </a:t>
            </a:r>
            <a:endParaRPr lang="et-EE" sz="2800" i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7920880" cy="4824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710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123080" cy="924475"/>
          </a:xfrm>
        </p:spPr>
        <p:txBody>
          <a:bodyPr/>
          <a:lstStyle/>
          <a:p>
            <a:pPr algn="ctr"/>
            <a:r>
              <a:rPr lang="et-EE" dirty="0" smtClean="0"/>
              <a:t>Prognoos 2014 laste arvust koolis</a:t>
            </a:r>
            <a:endParaRPr lang="et-EE" dirty="0"/>
          </a:p>
        </p:txBody>
      </p:sp>
      <p:pic>
        <p:nvPicPr>
          <p:cNvPr id="2051" name="Picture 3" descr="C:\Users\Margus\Desktop\Ettekanne\põhikooli õpilaste arv 2015-202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4" y="1988840"/>
            <a:ext cx="5479902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6176" y="1412776"/>
            <a:ext cx="2304256" cy="4065632"/>
          </a:xfrm>
        </p:spPr>
        <p:txBody>
          <a:bodyPr/>
          <a:lstStyle/>
          <a:p>
            <a:endParaRPr lang="et-EE" dirty="0" smtClean="0"/>
          </a:p>
          <a:p>
            <a:endParaRPr lang="et-EE" dirty="0"/>
          </a:p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257</a:t>
            </a:r>
          </a:p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254</a:t>
            </a:r>
          </a:p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</a:p>
          <a:p>
            <a:r>
              <a:rPr lang="et-E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243</a:t>
            </a:r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12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94528"/>
          </a:xfrm>
        </p:spPr>
        <p:txBody>
          <a:bodyPr>
            <a:normAutofit/>
          </a:bodyPr>
          <a:lstStyle/>
          <a:p>
            <a:pPr algn="ctr"/>
            <a:r>
              <a:rPr lang="et-EE" dirty="0" smtClean="0"/>
              <a:t>Põhikooli lõpetajatest jäi gümnaasiumi.</a:t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sz="2400" b="1" i="1" dirty="0" smtClean="0"/>
              <a:t>2018/2019 lõpetas kooli 22 last</a:t>
            </a:r>
            <a:endParaRPr lang="et-EE" sz="2400" b="1" i="1" dirty="0"/>
          </a:p>
        </p:txBody>
      </p:sp>
      <p:pic>
        <p:nvPicPr>
          <p:cNvPr id="3074" name="Picture 2" descr="C:\Users\Margus\Desktop\Ettekanne\Oma kooli jäävad - Copy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3608" y="2146655"/>
            <a:ext cx="6552728" cy="438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7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    Tööjõukulude katmisest  </a:t>
            </a: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07361"/>
            <a:ext cx="7739019" cy="4051437"/>
          </a:xfrm>
        </p:spPr>
        <p:txBody>
          <a:bodyPr>
            <a:normAutofit/>
          </a:bodyPr>
          <a:lstStyle/>
          <a:p>
            <a:r>
              <a:rPr lang="et-EE" sz="2400" dirty="0" smtClean="0"/>
              <a:t>2014 </a:t>
            </a:r>
            <a:r>
              <a:rPr lang="et-EE" sz="2400" dirty="0"/>
              <a:t>eraldati põhikooli õpetajatele 11,75 % enam </a:t>
            </a:r>
            <a:r>
              <a:rPr lang="et-EE" sz="2400" dirty="0" smtClean="0"/>
              <a:t>tööjõukulude katmiseks</a:t>
            </a:r>
            <a:endParaRPr lang="et-EE" sz="2400" dirty="0"/>
          </a:p>
          <a:p>
            <a:r>
              <a:rPr lang="et-EE" sz="2400" dirty="0"/>
              <a:t>Gümnaasimui õpetajate eraldati  18,53 % vähem. </a:t>
            </a:r>
          </a:p>
          <a:p>
            <a:pPr marL="0" indent="0">
              <a:buNone/>
            </a:pPr>
            <a:endParaRPr lang="et-EE" sz="2400" dirty="0"/>
          </a:p>
          <a:p>
            <a:r>
              <a:rPr lang="et-EE" sz="2400" dirty="0"/>
              <a:t>2014 gümnaasiumi õpetajate tööjõukuludeks 47 628 €</a:t>
            </a:r>
          </a:p>
          <a:p>
            <a:r>
              <a:rPr lang="et-EE" sz="2400" dirty="0"/>
              <a:t>Tegelik vajadues oli 76 205 €, </a:t>
            </a:r>
            <a:r>
              <a:rPr lang="et-EE" sz="2400" b="1" dirty="0"/>
              <a:t>vahe 28 577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6113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t-EE" dirty="0" smtClean="0"/>
              <a:t>Liiga suur maja</a:t>
            </a:r>
            <a:br>
              <a:rPr lang="et-EE" dirty="0" smtClean="0"/>
            </a:br>
            <a:r>
              <a:rPr lang="et-EE" dirty="0" smtClean="0"/>
              <a:t>ühele õpilasele ca 24 m² pinda.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1" y="1844824"/>
            <a:ext cx="8028880" cy="4281339"/>
          </a:xfrm>
        </p:spPr>
        <p:txBody>
          <a:bodyPr>
            <a:normAutofit/>
          </a:bodyPr>
          <a:lstStyle/>
          <a:p>
            <a:r>
              <a:rPr lang="et-EE" sz="2800" dirty="0" smtClean="0"/>
              <a:t>Olemasolev koolihoone 4663 m².</a:t>
            </a:r>
          </a:p>
          <a:p>
            <a:r>
              <a:rPr lang="et-EE" sz="2800" dirty="0" smtClean="0"/>
              <a:t>Võimla 1492,7 m².</a:t>
            </a:r>
          </a:p>
          <a:p>
            <a:r>
              <a:rPr lang="et-EE" sz="2800" dirty="0" smtClean="0"/>
              <a:t>Lisaks ruumid tööõpetusmaja 656 m².</a:t>
            </a:r>
          </a:p>
          <a:p>
            <a:pPr marL="0" indent="0">
              <a:buNone/>
            </a:pPr>
            <a:endParaRPr lang="et-EE" sz="2800" dirty="0"/>
          </a:p>
          <a:p>
            <a:r>
              <a:rPr lang="et-EE" sz="2800" i="1" dirty="0" smtClean="0"/>
              <a:t>Uues kavandatavas hoones ca 3100 m².</a:t>
            </a:r>
          </a:p>
          <a:p>
            <a:r>
              <a:rPr lang="et-EE" sz="2800" i="1" dirty="0" smtClean="0"/>
              <a:t>Ühele õpilasele ca 10 m².</a:t>
            </a:r>
          </a:p>
        </p:txBody>
      </p:sp>
    </p:spTree>
    <p:extLst>
      <p:ext uri="{BB962C8B-B14F-4D97-AF65-F5344CB8AC3E}">
        <p14:creationId xmlns:p14="http://schemas.microsoft.com/office/powerpoint/2010/main" val="22476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356" y="260648"/>
            <a:ext cx="8229600" cy="1578504"/>
          </a:xfrm>
        </p:spPr>
        <p:txBody>
          <a:bodyPr>
            <a:normAutofit/>
          </a:bodyPr>
          <a:lstStyle/>
          <a:p>
            <a:pPr algn="ctr"/>
            <a:r>
              <a:rPr lang="et-EE" u="sng" dirty="0" smtClean="0"/>
              <a:t>Majanduskulud</a:t>
            </a:r>
            <a:r>
              <a:rPr lang="et-EE" dirty="0" smtClean="0"/>
              <a:t> </a:t>
            </a:r>
            <a:br>
              <a:rPr lang="et-EE" dirty="0" smtClean="0"/>
            </a:br>
            <a:r>
              <a:rPr lang="et-EE" dirty="0" smtClean="0">
                <a:solidFill>
                  <a:schemeClr val="tx1"/>
                </a:solidFill>
              </a:rPr>
              <a:t>2018 ja 2019 ca 140 00 € per. aasta</a:t>
            </a:r>
            <a:endParaRPr lang="et-EE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484784"/>
            <a:ext cx="8388920" cy="3456383"/>
          </a:xfrm>
        </p:spPr>
        <p:txBody>
          <a:bodyPr/>
          <a:lstStyle/>
          <a:p>
            <a:pPr marL="0" indent="0">
              <a:buNone/>
            </a:pPr>
            <a:r>
              <a:rPr lang="et-EE" sz="2400" dirty="0" smtClean="0"/>
              <a:t>Kavandatava uue hoone kulud väheneks ca 75 %.</a:t>
            </a:r>
          </a:p>
          <a:p>
            <a:pPr marL="0" indent="0">
              <a:buNone/>
            </a:pPr>
            <a:r>
              <a:rPr lang="et-EE" sz="2400" dirty="0" smtClean="0"/>
              <a:t>Olemasoleva renoveerimisel väheneks ca 46 %.</a:t>
            </a:r>
          </a:p>
          <a:p>
            <a:pPr marL="0" indent="0">
              <a:buNone/>
            </a:pPr>
            <a:r>
              <a:rPr lang="et-EE" sz="2400" dirty="0" smtClean="0"/>
              <a:t>Näide: Lasteaia baasil. Peale remonti küte  64 / 32 tuhat aastas. 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717032"/>
            <a:ext cx="7437437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539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1780108"/>
          </a:xfrm>
        </p:spPr>
        <p:txBody>
          <a:bodyPr/>
          <a:lstStyle/>
          <a:p>
            <a:pPr algn="ctr"/>
            <a:r>
              <a:rPr lang="et-EE" dirty="0" smtClean="0"/>
              <a:t>Volikogu otsus </a:t>
            </a:r>
            <a:br>
              <a:rPr lang="et-EE" dirty="0" smtClean="0"/>
            </a:br>
            <a:r>
              <a:rPr lang="et-EE" dirty="0" smtClean="0"/>
              <a:t>20 jaanuar 2015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4098" name="Picture 2" descr="C:\Users\Margus\Desktop\Ettekanne\Volikogu otsus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3140968"/>
            <a:ext cx="8487098" cy="231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19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TM02455519[[fn=Winter]]</Template>
  <TotalTime>720</TotalTime>
  <Words>140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Winter</vt:lpstr>
      <vt:lpstr>HALJALA GÜMNAASIUM 1982 – 2017 </vt:lpstr>
      <vt:lpstr>Mis tingis otsuse sulgeda ?</vt:lpstr>
      <vt:lpstr>Õpilaste arvu vähenemie.  2017/2018 oli 240 last  2019/2020 on 243 last </vt:lpstr>
      <vt:lpstr>Prognoos 2014 laste arvust koolis</vt:lpstr>
      <vt:lpstr>Põhikooli lõpetajatest jäi gümnaasiumi.  2018/2019 lõpetas kooli 22 last</vt:lpstr>
      <vt:lpstr>    Tööjõukulude katmisest   </vt:lpstr>
      <vt:lpstr>Liiga suur maja ühele õpilasele ca 24 m² pinda.</vt:lpstr>
      <vt:lpstr>Majanduskulud  2018 ja 2019 ca 140 00 € per. aasta</vt:lpstr>
      <vt:lpstr>Volikogu otsus  20 jaanuar 2015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Margus</dc:creator>
  <cp:lastModifiedBy>Margus</cp:lastModifiedBy>
  <cp:revision>31</cp:revision>
  <dcterms:created xsi:type="dcterms:W3CDTF">2020-01-17T06:12:05Z</dcterms:created>
  <dcterms:modified xsi:type="dcterms:W3CDTF">2020-02-13T07:05:57Z</dcterms:modified>
</cp:coreProperties>
</file>