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59" r:id="rId8"/>
    <p:sldId id="258" r:id="rId9"/>
    <p:sldId id="260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98F6-6EB7-4A74-87EF-5ABA73028018}" type="datetimeFigureOut">
              <a:rPr lang="et-EE" smtClean="0"/>
              <a:t>13.02.2020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AF7D-6237-409E-A367-1EF6D0747DA5}" type="slidenum">
              <a:rPr lang="et-EE" smtClean="0"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HALJALA GÜMNAASIUM</a:t>
            </a:r>
            <a:br>
              <a:rPr lang="et-EE" b="1" dirty="0" smtClean="0"/>
            </a:br>
            <a:r>
              <a:rPr lang="et-EE" b="1" dirty="0" smtClean="0"/>
              <a:t>1982 – 2017</a:t>
            </a:r>
            <a:br>
              <a:rPr lang="et-EE" b="1" dirty="0" smtClean="0"/>
            </a:br>
            <a:endParaRPr lang="et-EE" b="1" dirty="0"/>
          </a:p>
        </p:txBody>
      </p:sp>
      <p:pic>
        <p:nvPicPr>
          <p:cNvPr id="1026" name="Picture 2" descr="C:\Users\Margus\Desktop\Ettekanne\33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165" y="1916832"/>
            <a:ext cx="647575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008112"/>
          </a:xfrm>
        </p:spPr>
        <p:txBody>
          <a:bodyPr/>
          <a:lstStyle/>
          <a:p>
            <a:r>
              <a:rPr lang="et-EE" dirty="0" smtClean="0"/>
              <a:t>Mis tingis otsuse sulgeda ?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488832" cy="432048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charset="0"/>
              <a:buChar char="•"/>
            </a:pPr>
            <a:r>
              <a:rPr lang="et-EE" sz="2800" dirty="0" smtClean="0">
                <a:solidFill>
                  <a:schemeClr val="tx1"/>
                </a:solidFill>
              </a:rPr>
              <a:t>Õpilaste </a:t>
            </a:r>
            <a:r>
              <a:rPr lang="et-EE" sz="2800" dirty="0">
                <a:solidFill>
                  <a:schemeClr val="tx1"/>
                </a:solidFill>
              </a:rPr>
              <a:t>arvu vähenemine. </a:t>
            </a:r>
            <a:endParaRPr lang="et-EE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charset="0"/>
              <a:buChar char="•"/>
            </a:pPr>
            <a:r>
              <a:rPr lang="et-EE" sz="2800" dirty="0" smtClean="0">
                <a:solidFill>
                  <a:schemeClr val="tx1"/>
                </a:solidFill>
              </a:rPr>
              <a:t>Liialt </a:t>
            </a:r>
            <a:r>
              <a:rPr lang="et-EE" sz="2800" dirty="0">
                <a:solidFill>
                  <a:schemeClr val="tx1"/>
                </a:solidFill>
              </a:rPr>
              <a:t>palju </a:t>
            </a:r>
            <a:r>
              <a:rPr lang="et-EE" sz="2800" dirty="0" smtClean="0">
                <a:solidFill>
                  <a:schemeClr val="tx1"/>
                </a:solidFill>
              </a:rPr>
              <a:t>hoonete ülepinda</a:t>
            </a:r>
            <a:r>
              <a:rPr lang="et-EE" sz="2800" dirty="0">
                <a:solidFill>
                  <a:schemeClr val="tx1"/>
                </a:solidFill>
              </a:rPr>
              <a:t>. </a:t>
            </a:r>
            <a:endParaRPr lang="et-EE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charset="0"/>
              <a:buChar char="•"/>
            </a:pPr>
            <a:r>
              <a:rPr lang="et-EE" sz="2800" dirty="0" smtClean="0">
                <a:solidFill>
                  <a:schemeClr val="tx1"/>
                </a:solidFill>
              </a:rPr>
              <a:t>Ülalpidamine väga kulukas. 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t-EE" sz="2800" dirty="0" smtClean="0">
                <a:solidFill>
                  <a:schemeClr val="tx1"/>
                </a:solidFill>
              </a:rPr>
              <a:t>Olemasoleva </a:t>
            </a:r>
            <a:r>
              <a:rPr lang="et-EE" sz="2800" dirty="0">
                <a:solidFill>
                  <a:schemeClr val="tx1"/>
                </a:solidFill>
              </a:rPr>
              <a:t>maja suur </a:t>
            </a:r>
            <a:r>
              <a:rPr lang="et-EE" sz="2800" dirty="0" smtClean="0">
                <a:solidFill>
                  <a:schemeClr val="tx1"/>
                </a:solidFill>
              </a:rPr>
              <a:t>renoveerimismaht (rodoon).</a:t>
            </a:r>
          </a:p>
          <a:p>
            <a:pPr marL="457200" lvl="0" indent="-457200" algn="l">
              <a:buFont typeface="Arial" charset="0"/>
              <a:buChar char="•"/>
            </a:pPr>
            <a:r>
              <a:rPr lang="et-EE" sz="2800" dirty="0" smtClean="0">
                <a:solidFill>
                  <a:schemeClr val="tx1"/>
                </a:solidFill>
              </a:rPr>
              <a:t>Riigigümnaasiumi </a:t>
            </a:r>
            <a:r>
              <a:rPr lang="et-EE" sz="2800" dirty="0">
                <a:solidFill>
                  <a:schemeClr val="tx1"/>
                </a:solidFill>
              </a:rPr>
              <a:t>tulekul ei ole </a:t>
            </a:r>
            <a:r>
              <a:rPr lang="et-EE" sz="2800" dirty="0" smtClean="0">
                <a:solidFill>
                  <a:schemeClr val="tx1"/>
                </a:solidFill>
              </a:rPr>
              <a:t>konkurentsis õpivahendite ja kvaliteediga.</a:t>
            </a:r>
            <a:endParaRPr lang="et-E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sz="4000" u="sng" dirty="0" smtClean="0"/>
              <a:t>Õpilaste arvu vähenemie. </a:t>
            </a:r>
            <a:r>
              <a:rPr lang="et-EE" sz="2800" u="sng" dirty="0" smtClean="0"/>
              <a:t/>
            </a:r>
            <a:br>
              <a:rPr lang="et-EE" sz="2800" u="sng" dirty="0" smtClean="0"/>
            </a:br>
            <a:r>
              <a:rPr lang="et-EE" sz="2800" i="1" dirty="0" smtClean="0"/>
              <a:t>2017/2018 oli 240 last </a:t>
            </a:r>
            <a:br>
              <a:rPr lang="et-EE" sz="2800" i="1" dirty="0" smtClean="0"/>
            </a:br>
            <a:r>
              <a:rPr lang="et-EE" sz="2800" i="1" dirty="0" smtClean="0"/>
              <a:t>2019/2020 on 243 last </a:t>
            </a:r>
            <a:endParaRPr lang="et-EE" sz="2800" i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792088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1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23080" cy="924475"/>
          </a:xfrm>
        </p:spPr>
        <p:txBody>
          <a:bodyPr/>
          <a:lstStyle/>
          <a:p>
            <a:pPr algn="ctr"/>
            <a:r>
              <a:rPr lang="et-EE" dirty="0" smtClean="0"/>
              <a:t>Prognoos 2014 laste arvust koolis</a:t>
            </a:r>
            <a:endParaRPr lang="et-EE" dirty="0"/>
          </a:p>
        </p:txBody>
      </p:sp>
      <p:pic>
        <p:nvPicPr>
          <p:cNvPr id="2051" name="Picture 3" descr="C:\Users\Margus\Desktop\Ettekanne\põhikooli õpilaste arv 2015-20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4" y="1988840"/>
            <a:ext cx="547990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176" y="1412776"/>
            <a:ext cx="2304256" cy="4065632"/>
          </a:xfrm>
        </p:spPr>
        <p:txBody>
          <a:bodyPr/>
          <a:lstStyle/>
          <a:p>
            <a:endParaRPr lang="et-EE" dirty="0" smtClean="0"/>
          </a:p>
          <a:p>
            <a:endParaRPr lang="et-EE" dirty="0"/>
          </a:p>
          <a:p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257</a:t>
            </a:r>
          </a:p>
          <a:p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254</a:t>
            </a:r>
          </a:p>
          <a:p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  <a:p>
            <a:r>
              <a:rPr lang="et-E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243</a:t>
            </a: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pPr algn="ctr"/>
            <a:r>
              <a:rPr lang="et-EE" dirty="0" smtClean="0"/>
              <a:t>Põhikooli lõpetajatest jäi gümnaasiumi.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sz="2400" b="1" i="1" dirty="0" smtClean="0"/>
              <a:t>2018/2019 lõpetas kooli 22 last</a:t>
            </a:r>
            <a:endParaRPr lang="et-EE" sz="2400" b="1" i="1" dirty="0"/>
          </a:p>
        </p:txBody>
      </p:sp>
      <p:pic>
        <p:nvPicPr>
          <p:cNvPr id="3074" name="Picture 2" descr="C:\Users\Margus\Desktop\Ettekanne\Oma kooli jäävad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2146655"/>
            <a:ext cx="6552728" cy="438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7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    Tööjõukulude katmisest  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07361"/>
            <a:ext cx="7739019" cy="4051437"/>
          </a:xfrm>
        </p:spPr>
        <p:txBody>
          <a:bodyPr>
            <a:normAutofit/>
          </a:bodyPr>
          <a:lstStyle/>
          <a:p>
            <a:r>
              <a:rPr lang="et-EE" sz="2400" dirty="0" smtClean="0"/>
              <a:t>2014 </a:t>
            </a:r>
            <a:r>
              <a:rPr lang="et-EE" sz="2400" dirty="0"/>
              <a:t>eraldati põhikooli õpetajatele 11,75 % enam </a:t>
            </a:r>
            <a:r>
              <a:rPr lang="et-EE" sz="2400" dirty="0" smtClean="0"/>
              <a:t>tööjõukulude katmiseks</a:t>
            </a:r>
            <a:endParaRPr lang="et-EE" sz="2400" dirty="0"/>
          </a:p>
          <a:p>
            <a:r>
              <a:rPr lang="et-EE" sz="2400" dirty="0"/>
              <a:t>Gümnaasimui õpetajate eraldati  18,53 % vähem. </a:t>
            </a:r>
          </a:p>
          <a:p>
            <a:pPr marL="0" indent="0">
              <a:buNone/>
            </a:pPr>
            <a:endParaRPr lang="et-EE" sz="2400" dirty="0"/>
          </a:p>
          <a:p>
            <a:r>
              <a:rPr lang="et-EE" sz="2400" dirty="0"/>
              <a:t>2014 gümnaasiumi õpetajate tööjõukuludeks 47 628 €</a:t>
            </a:r>
          </a:p>
          <a:p>
            <a:r>
              <a:rPr lang="et-EE" sz="2400" dirty="0"/>
              <a:t>Tegelik vajadues oli 76 205 €, </a:t>
            </a:r>
            <a:r>
              <a:rPr lang="et-EE" sz="2400" b="1" dirty="0"/>
              <a:t>vahe 28 577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11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t-EE" dirty="0" smtClean="0"/>
              <a:t>Liiga suur maja</a:t>
            </a:r>
            <a:br>
              <a:rPr lang="et-EE" dirty="0" smtClean="0"/>
            </a:br>
            <a:r>
              <a:rPr lang="et-EE" dirty="0" smtClean="0"/>
              <a:t>ühele õpilasele ca 24 m² pinda.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844824"/>
            <a:ext cx="8028880" cy="4281339"/>
          </a:xfrm>
        </p:spPr>
        <p:txBody>
          <a:bodyPr>
            <a:normAutofit/>
          </a:bodyPr>
          <a:lstStyle/>
          <a:p>
            <a:r>
              <a:rPr lang="et-EE" sz="2800" dirty="0" smtClean="0"/>
              <a:t>Olemasolev koolihoone 4663 m².</a:t>
            </a:r>
          </a:p>
          <a:p>
            <a:r>
              <a:rPr lang="et-EE" sz="2800" dirty="0" smtClean="0"/>
              <a:t>Võimla 1492,7 m².</a:t>
            </a:r>
          </a:p>
          <a:p>
            <a:r>
              <a:rPr lang="et-EE" sz="2800" dirty="0" smtClean="0"/>
              <a:t>Lisaks ruumid tööõpetusmaja 656 m².</a:t>
            </a:r>
          </a:p>
          <a:p>
            <a:pPr marL="0" indent="0">
              <a:buNone/>
            </a:pPr>
            <a:endParaRPr lang="et-EE" sz="2800" dirty="0"/>
          </a:p>
          <a:p>
            <a:r>
              <a:rPr lang="et-EE" sz="2800" i="1" dirty="0" smtClean="0"/>
              <a:t>Uues kavandatavas hoones ca 3100 m².</a:t>
            </a:r>
          </a:p>
          <a:p>
            <a:r>
              <a:rPr lang="et-EE" sz="2800" i="1" dirty="0" smtClean="0"/>
              <a:t>Ühele õpilasele ca 10 m².</a:t>
            </a:r>
          </a:p>
        </p:txBody>
      </p:sp>
    </p:spTree>
    <p:extLst>
      <p:ext uri="{BB962C8B-B14F-4D97-AF65-F5344CB8AC3E}">
        <p14:creationId xmlns:p14="http://schemas.microsoft.com/office/powerpoint/2010/main" val="2247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356" y="260648"/>
            <a:ext cx="8229600" cy="1578504"/>
          </a:xfrm>
        </p:spPr>
        <p:txBody>
          <a:bodyPr>
            <a:normAutofit/>
          </a:bodyPr>
          <a:lstStyle/>
          <a:p>
            <a:pPr algn="ctr"/>
            <a:r>
              <a:rPr lang="et-EE" u="sng" dirty="0" smtClean="0"/>
              <a:t>Majanduskulud</a:t>
            </a:r>
            <a:r>
              <a:rPr lang="et-EE" dirty="0" smtClean="0"/>
              <a:t> </a:t>
            </a:r>
            <a:br>
              <a:rPr lang="et-EE" dirty="0" smtClean="0"/>
            </a:br>
            <a:r>
              <a:rPr lang="et-EE" dirty="0" smtClean="0">
                <a:solidFill>
                  <a:schemeClr val="tx1"/>
                </a:solidFill>
              </a:rPr>
              <a:t>2018 ja 2019 ca 140 00 € per. aasta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484784"/>
            <a:ext cx="8388920" cy="3456383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 smtClean="0"/>
              <a:t>Kavandatava uue hoone kulud väheneks ca 75 %.</a:t>
            </a:r>
          </a:p>
          <a:p>
            <a:pPr marL="0" indent="0">
              <a:buNone/>
            </a:pPr>
            <a:r>
              <a:rPr lang="et-EE" sz="2400" dirty="0" smtClean="0"/>
              <a:t>Olemasoleva renoveerimisel väheneks ca 46 %.</a:t>
            </a:r>
          </a:p>
          <a:p>
            <a:pPr marL="0" indent="0">
              <a:buNone/>
            </a:pPr>
            <a:r>
              <a:rPr lang="et-EE" sz="2400" dirty="0" smtClean="0"/>
              <a:t>Näide: Lasteaia baasil. Peale remonti küte  64 / 32 tuhat aastas.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7437437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3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780108"/>
          </a:xfrm>
        </p:spPr>
        <p:txBody>
          <a:bodyPr/>
          <a:lstStyle/>
          <a:p>
            <a:pPr algn="ctr"/>
            <a:r>
              <a:rPr lang="et-EE" dirty="0" smtClean="0"/>
              <a:t>Volikogu otsus </a:t>
            </a:r>
            <a:br>
              <a:rPr lang="et-EE" dirty="0" smtClean="0"/>
            </a:br>
            <a:r>
              <a:rPr lang="et-EE" dirty="0" smtClean="0"/>
              <a:t>20 jaanuar 2015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 descr="C:\Users\Margus\Desktop\Ettekanne\Volikogu otsu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140968"/>
            <a:ext cx="8487098" cy="23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720</TotalTime>
  <Words>140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Winter</vt:lpstr>
      <vt:lpstr>HALJALA GÜMNAASIUM 1982 – 2017 </vt:lpstr>
      <vt:lpstr>Mis tingis otsuse sulgeda ?</vt:lpstr>
      <vt:lpstr>Õpilaste arvu vähenemie.  2017/2018 oli 240 last  2019/2020 on 243 last </vt:lpstr>
      <vt:lpstr>Prognoos 2014 laste arvust koolis</vt:lpstr>
      <vt:lpstr>Põhikooli lõpetajatest jäi gümnaasiumi.  2018/2019 lõpetas kooli 22 last</vt:lpstr>
      <vt:lpstr>    Tööjõukulude katmisest   </vt:lpstr>
      <vt:lpstr>Liiga suur maja ühele õpilasele ca 24 m² pinda.</vt:lpstr>
      <vt:lpstr>Majanduskulud  2018 ja 2019 ca 140 00 € per. aasta</vt:lpstr>
      <vt:lpstr>Volikogu otsus  20 jaanuar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Margus</dc:creator>
  <cp:lastModifiedBy>Margus</cp:lastModifiedBy>
  <cp:revision>31</cp:revision>
  <dcterms:created xsi:type="dcterms:W3CDTF">2020-01-17T06:12:05Z</dcterms:created>
  <dcterms:modified xsi:type="dcterms:W3CDTF">2020-02-13T07:05:57Z</dcterms:modified>
</cp:coreProperties>
</file>