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0" r:id="rId4"/>
    <p:sldId id="271" r:id="rId5"/>
    <p:sldId id="330" r:id="rId6"/>
    <p:sldId id="272" r:id="rId7"/>
    <p:sldId id="303" r:id="rId8"/>
    <p:sldId id="304" r:id="rId9"/>
    <p:sldId id="331" r:id="rId10"/>
    <p:sldId id="273" r:id="rId11"/>
    <p:sldId id="274" r:id="rId12"/>
    <p:sldId id="283" r:id="rId13"/>
    <p:sldId id="281" r:id="rId14"/>
    <p:sldId id="295" r:id="rId15"/>
    <p:sldId id="294" r:id="rId16"/>
    <p:sldId id="297" r:id="rId17"/>
    <p:sldId id="315" r:id="rId18"/>
    <p:sldId id="316" r:id="rId19"/>
    <p:sldId id="317" r:id="rId20"/>
    <p:sldId id="307" r:id="rId21"/>
    <p:sldId id="301" r:id="rId22"/>
    <p:sldId id="306" r:id="rId23"/>
    <p:sldId id="308" r:id="rId24"/>
    <p:sldId id="311" r:id="rId25"/>
    <p:sldId id="312" r:id="rId26"/>
    <p:sldId id="329" r:id="rId27"/>
    <p:sldId id="282" r:id="rId28"/>
    <p:sldId id="284" r:id="rId29"/>
    <p:sldId id="328" r:id="rId30"/>
    <p:sldId id="318" r:id="rId31"/>
    <p:sldId id="319" r:id="rId32"/>
    <p:sldId id="325" r:id="rId33"/>
    <p:sldId id="326" r:id="rId34"/>
    <p:sldId id="327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ina.Murumagi@arugrupp.ee" initials="T" lastIdx="1" clrIdx="0">
    <p:extLst>
      <p:ext uri="{19B8F6BF-5375-455C-9EA6-DF929625EA0E}">
        <p15:presenceInfo xmlns:p15="http://schemas.microsoft.com/office/powerpoint/2012/main" userId="S-1-5-21-3606864918-3927328121-23525631-16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eskmine laad 2 – rõh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eskmine laad 2 – rõhk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Keskmine laad 3 – rõhk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25E5076-3810-47DD-B79F-674D7AD40C01}" styleName="Tume laad 1 – rõhk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Kujunduslaad 1 – rõhk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Kujunduslaad 2 – rõhk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ruserver1\Administratsioon\Sekret&#228;r\Juhanile\Hariduskonverentsi%20t&#246;&#246;versioon\Kadrina%20vallas%20tegutsevad%20ettev&#245;tted%20UU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ruserver1\Administratsioon\Sekret&#228;r\Juhanile\Hariduskonverentsi%20t&#246;&#246;versioon\Kadrina%20valla%20eelarve%202015-201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aruserver1\Administratsioon\Sekret&#228;r\Juhanile\Hariduskonverentsi%20t&#246;&#246;versioon\Kadrina%20valla%20&#245;pilased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riik.sise\user\htmuser$\rena.selliov\V&#196;LISHINDAMINE\KOVide%20materjalid\Kadrina%20val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/>
              <a:t>Kadrina vallas tegutsevate ettevõtete käive kokku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Leht1!$B$30:$B$33</c:f>
              <c:strCache>
                <c:ptCount val="4"/>
                <c:pt idx="0">
                  <c:v>Käive 2016</c:v>
                </c:pt>
                <c:pt idx="1">
                  <c:v>Käive 2017      (kasv 11%)</c:v>
                </c:pt>
                <c:pt idx="2">
                  <c:v>Käive 2018      (kasv 7%)</c:v>
                </c:pt>
                <c:pt idx="3">
                  <c:v>Prognooskäive 2019 (kasv 19%)</c:v>
                </c:pt>
              </c:strCache>
            </c:strRef>
          </c:cat>
          <c:val>
            <c:numRef>
              <c:f>Leht1!$C$30:$C$33</c:f>
              <c:numCache>
                <c:formatCode>#,##0</c:formatCode>
                <c:ptCount val="4"/>
                <c:pt idx="0">
                  <c:v>64880316</c:v>
                </c:pt>
                <c:pt idx="1">
                  <c:v>72191314</c:v>
                </c:pt>
                <c:pt idx="2">
                  <c:v>77469414</c:v>
                </c:pt>
                <c:pt idx="3">
                  <c:v>92139000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1B-45B5-8E44-4073D3A7FA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350832"/>
        <c:axId val="300351224"/>
      </c:barChart>
      <c:catAx>
        <c:axId val="30035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00351224"/>
        <c:crosses val="autoZero"/>
        <c:auto val="1"/>
        <c:lblAlgn val="ctr"/>
        <c:lblOffset val="100"/>
        <c:noMultiLvlLbl val="0"/>
      </c:catAx>
      <c:valAx>
        <c:axId val="300351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0035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t-E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Leht1!$A$13</c:f>
              <c:strCache>
                <c:ptCount val="1"/>
                <c:pt idx="0">
                  <c:v>Põhitegevuse tulud + netoinvesteeringud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Leht1!$B$12:$F$12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Leht1!$B$13:$F$13</c:f>
              <c:numCache>
                <c:formatCode>_-* #,##0\ "€"_-;\-* #,##0\ "€"_-;_-* "-"??\ "€"_-;_-@_-</c:formatCode>
                <c:ptCount val="5"/>
                <c:pt idx="0">
                  <c:v>5485388</c:v>
                </c:pt>
                <c:pt idx="1">
                  <c:v>6224688</c:v>
                </c:pt>
                <c:pt idx="2">
                  <c:v>6300535</c:v>
                </c:pt>
                <c:pt idx="3">
                  <c:v>7130251</c:v>
                </c:pt>
                <c:pt idx="4">
                  <c:v>8050040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03-41CA-AE18-95C45F296F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353968"/>
        <c:axId val="300351616"/>
      </c:barChart>
      <c:catAx>
        <c:axId val="30035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00351616"/>
        <c:crosses val="autoZero"/>
        <c:auto val="1"/>
        <c:lblAlgn val="ctr"/>
        <c:lblOffset val="100"/>
        <c:noMultiLvlLbl val="0"/>
      </c:catAx>
      <c:valAx>
        <c:axId val="300351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\ &quot;€&quot;_-;\-* #,##0\ &quot;€&quot;_-;_-* &quot;-&quot;??\ &quot;€&quot;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00353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t-E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5863415982904"/>
          <c:y val="3.3800502466254038E-2"/>
          <c:w val="0.89321338805471873"/>
          <c:h val="0.68906095276686052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Leht1!$B$5</c:f>
              <c:strCache>
                <c:ptCount val="1"/>
                <c:pt idx="0">
                  <c:v>Sündivus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Leht1!$C$3:$W$3</c:f>
              <c:numCache>
                <c:formatCode>General</c:formatCode>
                <c:ptCount val="21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</c:numCache>
            </c:numRef>
          </c:cat>
          <c:val>
            <c:numRef>
              <c:f>Leht1!$C$5:$W$5</c:f>
              <c:numCache>
                <c:formatCode>General</c:formatCode>
                <c:ptCount val="21"/>
                <c:pt idx="0">
                  <c:v>59</c:v>
                </c:pt>
                <c:pt idx="1">
                  <c:v>48</c:v>
                </c:pt>
                <c:pt idx="2">
                  <c:v>55</c:v>
                </c:pt>
                <c:pt idx="3">
                  <c:v>56</c:v>
                </c:pt>
                <c:pt idx="4">
                  <c:v>47</c:v>
                </c:pt>
                <c:pt idx="5">
                  <c:v>37</c:v>
                </c:pt>
                <c:pt idx="6">
                  <c:v>51</c:v>
                </c:pt>
                <c:pt idx="7">
                  <c:v>70</c:v>
                </c:pt>
                <c:pt idx="8">
                  <c:v>69</c:v>
                </c:pt>
                <c:pt idx="9">
                  <c:v>54</c:v>
                </c:pt>
                <c:pt idx="10">
                  <c:v>47</c:v>
                </c:pt>
                <c:pt idx="11">
                  <c:v>66</c:v>
                </c:pt>
                <c:pt idx="12">
                  <c:v>54</c:v>
                </c:pt>
                <c:pt idx="13">
                  <c:v>51</c:v>
                </c:pt>
                <c:pt idx="14">
                  <c:v>54</c:v>
                </c:pt>
                <c:pt idx="15">
                  <c:v>41</c:v>
                </c:pt>
                <c:pt idx="16">
                  <c:v>41</c:v>
                </c:pt>
                <c:pt idx="17">
                  <c:v>45</c:v>
                </c:pt>
                <c:pt idx="18">
                  <c:v>43</c:v>
                </c:pt>
                <c:pt idx="19">
                  <c:v>57</c:v>
                </c:pt>
                <c:pt idx="20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01-47FF-AEEC-87B8BF1DBF3D}"/>
            </c:ext>
          </c:extLst>
        </c:ser>
        <c:ser>
          <c:idx val="3"/>
          <c:order val="3"/>
          <c:tx>
            <c:strRef>
              <c:f>Leht1!$B$7</c:f>
              <c:strCache>
                <c:ptCount val="1"/>
                <c:pt idx="0">
                  <c:v>Õpilasi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Leht1!$C$3:$W$3</c:f>
              <c:numCache>
                <c:formatCode>General</c:formatCode>
                <c:ptCount val="21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</c:numCache>
            </c:numRef>
          </c:cat>
          <c:val>
            <c:numRef>
              <c:f>Leht1!$C$7:$W$7</c:f>
              <c:numCache>
                <c:formatCode>General</c:formatCode>
                <c:ptCount val="21"/>
                <c:pt idx="5">
                  <c:v>41</c:v>
                </c:pt>
                <c:pt idx="6">
                  <c:v>50</c:v>
                </c:pt>
                <c:pt idx="7">
                  <c:v>59</c:v>
                </c:pt>
                <c:pt idx="8">
                  <c:v>71</c:v>
                </c:pt>
                <c:pt idx="9">
                  <c:v>57</c:v>
                </c:pt>
                <c:pt idx="10">
                  <c:v>49</c:v>
                </c:pt>
                <c:pt idx="11">
                  <c:v>68</c:v>
                </c:pt>
                <c:pt idx="12">
                  <c:v>52</c:v>
                </c:pt>
                <c:pt idx="13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01-47FF-AEEC-87B8BF1DBF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0354360"/>
        <c:axId val="300355536"/>
      </c:barChart>
      <c:lineChart>
        <c:grouping val="standard"/>
        <c:varyColors val="0"/>
        <c:ser>
          <c:idx val="0"/>
          <c:order val="0"/>
          <c:tx>
            <c:strRef>
              <c:f>Leht1!$B$4</c:f>
              <c:strCache>
                <c:ptCount val="1"/>
                <c:pt idx="0">
                  <c:v>Vanus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Leht1!$C$3:$W$3</c:f>
              <c:numCache>
                <c:formatCode>General</c:formatCode>
                <c:ptCount val="21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</c:numCache>
            </c:numRef>
          </c:cat>
          <c:val>
            <c:numRef>
              <c:f>Leht1!$C$4:$W$4</c:f>
              <c:numCache>
                <c:formatCode>General</c:formatCode>
                <c:ptCount val="21"/>
                <c:pt idx="0">
                  <c:v>20</c:v>
                </c:pt>
                <c:pt idx="1">
                  <c:v>19</c:v>
                </c:pt>
                <c:pt idx="2">
                  <c:v>18</c:v>
                </c:pt>
                <c:pt idx="3">
                  <c:v>17</c:v>
                </c:pt>
                <c:pt idx="4">
                  <c:v>16</c:v>
                </c:pt>
                <c:pt idx="5">
                  <c:v>15</c:v>
                </c:pt>
                <c:pt idx="6">
                  <c:v>14</c:v>
                </c:pt>
                <c:pt idx="7">
                  <c:v>13</c:v>
                </c:pt>
                <c:pt idx="8">
                  <c:v>12</c:v>
                </c:pt>
                <c:pt idx="9">
                  <c:v>11</c:v>
                </c:pt>
                <c:pt idx="10">
                  <c:v>10</c:v>
                </c:pt>
                <c:pt idx="11">
                  <c:v>9</c:v>
                </c:pt>
                <c:pt idx="12">
                  <c:v>8</c:v>
                </c:pt>
                <c:pt idx="13">
                  <c:v>7</c:v>
                </c:pt>
                <c:pt idx="14">
                  <c:v>6</c:v>
                </c:pt>
                <c:pt idx="15">
                  <c:v>5</c:v>
                </c:pt>
                <c:pt idx="16">
                  <c:v>4</c:v>
                </c:pt>
                <c:pt idx="17">
                  <c:v>3</c:v>
                </c:pt>
                <c:pt idx="18">
                  <c:v>2</c:v>
                </c:pt>
                <c:pt idx="19">
                  <c:v>1</c:v>
                </c:pt>
                <c:pt idx="2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B01-47FF-AEEC-87B8BF1DBF3D}"/>
            </c:ext>
          </c:extLst>
        </c:ser>
        <c:ser>
          <c:idx val="2"/>
          <c:order val="2"/>
          <c:tx>
            <c:strRef>
              <c:f>Leht1!$B$6</c:f>
              <c:strCache>
                <c:ptCount val="1"/>
                <c:pt idx="0">
                  <c:v>Klass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Leht1!$C$3:$W$3</c:f>
              <c:numCache>
                <c:formatCode>General</c:formatCode>
                <c:ptCount val="21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</c:numCache>
            </c:numRef>
          </c:cat>
          <c:val>
            <c:numRef>
              <c:f>Leht1!$C$6:$W$6</c:f>
              <c:numCache>
                <c:formatCode>General</c:formatCode>
                <c:ptCount val="21"/>
                <c:pt idx="2">
                  <c:v>12</c:v>
                </c:pt>
                <c:pt idx="3">
                  <c:v>11</c:v>
                </c:pt>
                <c:pt idx="4">
                  <c:v>10</c:v>
                </c:pt>
                <c:pt idx="5">
                  <c:v>9</c:v>
                </c:pt>
                <c:pt idx="6">
                  <c:v>8</c:v>
                </c:pt>
                <c:pt idx="7">
                  <c:v>7</c:v>
                </c:pt>
                <c:pt idx="8">
                  <c:v>6</c:v>
                </c:pt>
                <c:pt idx="9">
                  <c:v>5</c:v>
                </c:pt>
                <c:pt idx="10">
                  <c:v>4</c:v>
                </c:pt>
                <c:pt idx="11">
                  <c:v>3</c:v>
                </c:pt>
                <c:pt idx="12">
                  <c:v>2</c:v>
                </c:pt>
                <c:pt idx="1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B01-47FF-AEEC-87B8BF1DBF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0354360"/>
        <c:axId val="300355536"/>
      </c:lineChart>
      <c:catAx>
        <c:axId val="300354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00355536"/>
        <c:crosses val="autoZero"/>
        <c:auto val="1"/>
        <c:lblAlgn val="ctr"/>
        <c:lblOffset val="100"/>
        <c:noMultiLvlLbl val="0"/>
      </c:catAx>
      <c:valAx>
        <c:axId val="30035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003543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t-E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'tulemusnäitajad G 1 kool'!$B$3</c:f>
              <c:strCache>
                <c:ptCount val="1"/>
                <c:pt idx="0">
                  <c:v>Kadrina Keskkool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'tulemusnäitajad G 1 kool'!$C$1:$G$1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'tulemusnäitajad G 1 kool'!$C$3:$G$3</c:f>
              <c:numCache>
                <c:formatCode>0.00</c:formatCode>
                <c:ptCount val="5"/>
                <c:pt idx="0">
                  <c:v>85.714285714285708</c:v>
                </c:pt>
                <c:pt idx="1">
                  <c:v>68.421052631578945</c:v>
                </c:pt>
                <c:pt idx="2">
                  <c:v>67.64705882352942</c:v>
                </c:pt>
                <c:pt idx="3">
                  <c:v>50</c:v>
                </c:pt>
                <c:pt idx="4">
                  <c:v>65.714285714285708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43-4EA3-A1E7-930C333964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356712"/>
        <c:axId val="300357104"/>
      </c:barChart>
      <c:lineChart>
        <c:grouping val="standard"/>
        <c:varyColors val="0"/>
        <c:ser>
          <c:idx val="0"/>
          <c:order val="0"/>
          <c:tx>
            <c:strRef>
              <c:f>'tulemusnäitajad G 1 kool'!$B$2</c:f>
              <c:strCache>
                <c:ptCount val="1"/>
                <c:pt idx="0">
                  <c:v>EESTI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'tulemusnäitajad G 1 kool'!$C$1:$G$1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'tulemusnäitajad G 1 kool'!$C$2:$G$2</c:f>
              <c:numCache>
                <c:formatCode>0.00</c:formatCode>
                <c:ptCount val="5"/>
                <c:pt idx="0">
                  <c:v>68.847530422333563</c:v>
                </c:pt>
                <c:pt idx="1">
                  <c:v>68.997497423818629</c:v>
                </c:pt>
                <c:pt idx="2">
                  <c:v>65.865457294028715</c:v>
                </c:pt>
                <c:pt idx="3">
                  <c:v>64.815989847715741</c:v>
                </c:pt>
                <c:pt idx="4">
                  <c:v>64.437832759160656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343-4EA3-A1E7-930C333964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0356712"/>
        <c:axId val="300357104"/>
      </c:lineChart>
      <c:catAx>
        <c:axId val="300356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00357104"/>
        <c:crosses val="autoZero"/>
        <c:auto val="1"/>
        <c:lblAlgn val="ctr"/>
        <c:lblOffset val="100"/>
        <c:noMultiLvlLbl val="0"/>
      </c:catAx>
      <c:valAx>
        <c:axId val="30035710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00356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t-E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fi-FI" dirty="0"/>
            </a:br>
            <a:r>
              <a:rPr lang="et-EE" dirty="0"/>
              <a:t>     </a:t>
            </a:r>
            <a:r>
              <a:rPr lang="fi-FI" sz="4900" dirty="0">
                <a:cs typeface="Calibri" panose="020F0502020204030204" pitchFamily="34" charset="0"/>
              </a:rPr>
              <a:t>Hariduskonverents </a:t>
            </a:r>
            <a:br>
              <a:rPr lang="et-EE" sz="4900" dirty="0">
                <a:cs typeface="Calibri" panose="020F0502020204030204" pitchFamily="34" charset="0"/>
              </a:rPr>
            </a:br>
            <a:r>
              <a:rPr lang="et-EE" sz="4900" dirty="0">
                <a:cs typeface="Calibri" panose="020F0502020204030204" pitchFamily="34" charset="0"/>
              </a:rPr>
              <a:t>    </a:t>
            </a:r>
            <a:r>
              <a:rPr lang="fi-FI" sz="4900" dirty="0">
                <a:cs typeface="Calibri" panose="020F0502020204030204" pitchFamily="34" charset="0"/>
              </a:rPr>
              <a:t>„Kadrina 2030 – millist </a:t>
            </a:r>
            <a:r>
              <a:rPr lang="et-EE" sz="4900" dirty="0">
                <a:cs typeface="Calibri" panose="020F0502020204030204" pitchFamily="34" charset="0"/>
              </a:rPr>
              <a:t>     </a:t>
            </a:r>
            <a:br>
              <a:rPr lang="et-EE" sz="4900" dirty="0">
                <a:cs typeface="Calibri" panose="020F0502020204030204" pitchFamily="34" charset="0"/>
              </a:rPr>
            </a:br>
            <a:r>
              <a:rPr lang="et-EE" sz="4900" dirty="0">
                <a:cs typeface="Calibri" panose="020F0502020204030204" pitchFamily="34" charset="0"/>
              </a:rPr>
              <a:t>      </a:t>
            </a:r>
            <a:r>
              <a:rPr lang="fi-FI" sz="4900" dirty="0">
                <a:cs typeface="Calibri" panose="020F0502020204030204" pitchFamily="34" charset="0"/>
              </a:rPr>
              <a:t>kooli me tahame?”</a:t>
            </a:r>
            <a:endParaRPr lang="et-EE" sz="4900" dirty="0"/>
          </a:p>
        </p:txBody>
      </p:sp>
    </p:spTree>
    <p:extLst>
      <p:ext uri="{BB962C8B-B14F-4D97-AF65-F5344CB8AC3E}">
        <p14:creationId xmlns:p14="http://schemas.microsoft.com/office/powerpoint/2010/main" val="152450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701D969-5636-431F-AF0D-69A4854970BB}"/>
              </a:ext>
            </a:extLst>
          </p:cNvPr>
          <p:cNvSpPr txBox="1"/>
          <p:nvPr/>
        </p:nvSpPr>
        <p:spPr>
          <a:xfrm>
            <a:off x="10443099" y="6611779"/>
            <a:ext cx="174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 dirty="0"/>
              <a:t>Allikas: Kadrina vald</a:t>
            </a:r>
          </a:p>
        </p:txBody>
      </p:sp>
      <p:sp>
        <p:nvSpPr>
          <p:cNvPr id="7" name="Pealkiri 6">
            <a:extLst>
              <a:ext uri="{FF2B5EF4-FFF2-40B4-BE49-F238E27FC236}">
                <a16:creationId xmlns:a16="http://schemas.microsoft.com/office/drawing/2014/main" id="{289C0252-1C40-4D64-A6DF-1C9FB370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48" y="142987"/>
            <a:ext cx="8534400" cy="803759"/>
          </a:xfrm>
        </p:spPr>
        <p:txBody>
          <a:bodyPr>
            <a:normAutofit/>
          </a:bodyPr>
          <a:lstStyle/>
          <a:p>
            <a:r>
              <a:rPr lang="et-EE" sz="2000" dirty="0"/>
              <a:t>KADRINA VALD</a:t>
            </a: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E020EBDF-90D3-4369-9949-BC8FDCB313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329803"/>
              </p:ext>
            </p:extLst>
          </p:nvPr>
        </p:nvGraphicFramePr>
        <p:xfrm>
          <a:off x="769398" y="1131093"/>
          <a:ext cx="10653204" cy="5296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73795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412" y="0"/>
            <a:ext cx="8534400" cy="1171806"/>
          </a:xfrm>
        </p:spPr>
        <p:txBody>
          <a:bodyPr>
            <a:normAutofit/>
          </a:bodyPr>
          <a:lstStyle/>
          <a:p>
            <a:r>
              <a:rPr lang="et-EE" sz="2000" dirty="0"/>
              <a:t>KADRINA VALLA EELARVE</a:t>
            </a:r>
          </a:p>
        </p:txBody>
      </p:sp>
      <p:graphicFrame>
        <p:nvGraphicFramePr>
          <p:cNvPr id="19" name="Diagramm 18">
            <a:extLst>
              <a:ext uri="{FF2B5EF4-FFF2-40B4-BE49-F238E27FC236}">
                <a16:creationId xmlns:a16="http://schemas.microsoft.com/office/drawing/2014/main" id="{C944FCF8-F889-4990-B4E6-EE75240826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5049768"/>
              </p:ext>
            </p:extLst>
          </p:nvPr>
        </p:nvGraphicFramePr>
        <p:xfrm>
          <a:off x="1293779" y="1468877"/>
          <a:ext cx="9492590" cy="4976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9095FEC-AE27-42FF-A5AD-EC7F4363560D}"/>
              </a:ext>
            </a:extLst>
          </p:cNvPr>
          <p:cNvSpPr txBox="1"/>
          <p:nvPr/>
        </p:nvSpPr>
        <p:spPr>
          <a:xfrm>
            <a:off x="10478610" y="6611779"/>
            <a:ext cx="174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 dirty="0"/>
              <a:t>Allikas: Kadrina vald</a:t>
            </a:r>
          </a:p>
        </p:txBody>
      </p:sp>
    </p:spTree>
    <p:extLst>
      <p:ext uri="{BB962C8B-B14F-4D97-AF65-F5344CB8AC3E}">
        <p14:creationId xmlns:p14="http://schemas.microsoft.com/office/powerpoint/2010/main" val="2567050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19" y="341460"/>
            <a:ext cx="6835806" cy="1256522"/>
          </a:xfrm>
        </p:spPr>
        <p:txBody>
          <a:bodyPr>
            <a:normAutofit fontScale="90000"/>
          </a:bodyPr>
          <a:lstStyle/>
          <a:p>
            <a:br>
              <a:rPr lang="et-EE" b="1" dirty="0"/>
            </a:br>
            <a:br>
              <a:rPr lang="et-EE" b="1" dirty="0"/>
            </a:br>
            <a:endParaRPr lang="et-EE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61D6A3-579A-4D02-9C3E-299835DDAF7B}"/>
              </a:ext>
            </a:extLst>
          </p:cNvPr>
          <p:cNvSpPr txBox="1"/>
          <p:nvPr/>
        </p:nvSpPr>
        <p:spPr>
          <a:xfrm>
            <a:off x="10443099" y="6611779"/>
            <a:ext cx="174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 dirty="0"/>
              <a:t>Allikas: Kadrina vald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3B8EBF62-B926-42B3-99D1-6A45345754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383306"/>
              </p:ext>
            </p:extLst>
          </p:nvPr>
        </p:nvGraphicFramePr>
        <p:xfrm>
          <a:off x="721360" y="812800"/>
          <a:ext cx="10437874" cy="55535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1549">
                  <a:extLst>
                    <a:ext uri="{9D8B030D-6E8A-4147-A177-3AD203B41FA5}">
                      <a16:colId xmlns:a16="http://schemas.microsoft.com/office/drawing/2014/main" val="83240799"/>
                    </a:ext>
                  </a:extLst>
                </a:gridCol>
                <a:gridCol w="1209265">
                  <a:extLst>
                    <a:ext uri="{9D8B030D-6E8A-4147-A177-3AD203B41FA5}">
                      <a16:colId xmlns:a16="http://schemas.microsoft.com/office/drawing/2014/main" val="1522893923"/>
                    </a:ext>
                  </a:extLst>
                </a:gridCol>
                <a:gridCol w="1209265">
                  <a:extLst>
                    <a:ext uri="{9D8B030D-6E8A-4147-A177-3AD203B41FA5}">
                      <a16:colId xmlns:a16="http://schemas.microsoft.com/office/drawing/2014/main" val="2279064088"/>
                    </a:ext>
                  </a:extLst>
                </a:gridCol>
                <a:gridCol w="1209265">
                  <a:extLst>
                    <a:ext uri="{9D8B030D-6E8A-4147-A177-3AD203B41FA5}">
                      <a16:colId xmlns:a16="http://schemas.microsoft.com/office/drawing/2014/main" val="3937046840"/>
                    </a:ext>
                  </a:extLst>
                </a:gridCol>
                <a:gridCol w="1209265">
                  <a:extLst>
                    <a:ext uri="{9D8B030D-6E8A-4147-A177-3AD203B41FA5}">
                      <a16:colId xmlns:a16="http://schemas.microsoft.com/office/drawing/2014/main" val="1963930552"/>
                    </a:ext>
                  </a:extLst>
                </a:gridCol>
                <a:gridCol w="1209265">
                  <a:extLst>
                    <a:ext uri="{9D8B030D-6E8A-4147-A177-3AD203B41FA5}">
                      <a16:colId xmlns:a16="http://schemas.microsoft.com/office/drawing/2014/main" val="414602283"/>
                    </a:ext>
                  </a:extLst>
                </a:gridCol>
              </a:tblGrid>
              <a:tr h="262710">
                <a:tc>
                  <a:txBody>
                    <a:bodyPr/>
                    <a:lstStyle/>
                    <a:p>
                      <a:pPr algn="ctr" fontAlgn="b"/>
                      <a:endParaRPr lang="et-E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2019</a:t>
                      </a:r>
                      <a:endParaRPr lang="et-EE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2018</a:t>
                      </a:r>
                      <a:endParaRPr lang="et-EE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2017</a:t>
                      </a:r>
                      <a:endParaRPr lang="et-EE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2016</a:t>
                      </a:r>
                      <a:endParaRPr lang="et-EE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 dirty="0">
                          <a:effectLst/>
                        </a:rPr>
                        <a:t>2015</a:t>
                      </a:r>
                      <a:endParaRPr lang="et-E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111446120"/>
                  </a:ext>
                </a:extLst>
              </a:tr>
              <a:tr h="321691"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KKK palgafond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1 800 863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1 720 583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1 412 686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1 233 009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1 181 116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160000163"/>
                  </a:ext>
                </a:extLst>
              </a:tr>
              <a:tr h="321691"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KKK eelarve kokku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2 434 191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2 161 818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2 042 680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1 788 721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1 808 375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16733895"/>
                  </a:ext>
                </a:extLst>
              </a:tr>
              <a:tr h="321691"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Riigi toetus kooli pidamiseks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1 539 399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1 504 837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1 124 177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1 063 585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1 021 609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98701791"/>
                  </a:ext>
                </a:extLst>
              </a:tr>
              <a:tr h="750609"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 dirty="0" err="1">
                          <a:effectLst/>
                        </a:rPr>
                        <a:t>Valla</a:t>
                      </a:r>
                      <a:r>
                        <a:rPr lang="fi-FI" sz="1800" u="none" strike="noStrike" dirty="0">
                          <a:effectLst/>
                        </a:rPr>
                        <a:t> omakulu </a:t>
                      </a:r>
                      <a:r>
                        <a:rPr lang="fi-FI" sz="1800" u="none" strike="noStrike" dirty="0" err="1">
                          <a:effectLst/>
                        </a:rPr>
                        <a:t>kooli</a:t>
                      </a:r>
                      <a:r>
                        <a:rPr lang="fi-FI" sz="1800" u="none" strike="noStrike" dirty="0">
                          <a:effectLst/>
                        </a:rPr>
                        <a:t> </a:t>
                      </a:r>
                      <a:r>
                        <a:rPr lang="fi-FI" sz="1800" u="none" strike="noStrike" dirty="0" err="1">
                          <a:effectLst/>
                        </a:rPr>
                        <a:t>pidamiseks</a:t>
                      </a:r>
                      <a:r>
                        <a:rPr lang="fi-FI" sz="1800" u="none" strike="noStrike" dirty="0">
                          <a:effectLst/>
                        </a:rPr>
                        <a:t> (</a:t>
                      </a:r>
                      <a:r>
                        <a:rPr lang="fi-FI" sz="1800" u="none" strike="noStrike" dirty="0" err="1">
                          <a:effectLst/>
                        </a:rPr>
                        <a:t>koos</a:t>
                      </a:r>
                      <a:r>
                        <a:rPr lang="fi-FI" sz="1800" u="none" strike="noStrike" dirty="0">
                          <a:effectLst/>
                        </a:rPr>
                        <a:t> </a:t>
                      </a:r>
                      <a:r>
                        <a:rPr lang="fi-FI" sz="1800" u="none" strike="noStrike" dirty="0" err="1">
                          <a:effectLst/>
                        </a:rPr>
                        <a:t>koolitoiduga</a:t>
                      </a:r>
                      <a:r>
                        <a:rPr lang="fi-FI" sz="1800" u="none" strike="noStrike" dirty="0">
                          <a:effectLst/>
                        </a:rPr>
                        <a:t>)</a:t>
                      </a:r>
                      <a:endParaRPr lang="fi-FI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894 792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656 981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918 503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725 136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786 766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302127129"/>
                  </a:ext>
                </a:extLst>
              </a:tr>
              <a:tr h="536149"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KKK eelarve maht valla põhitegevuse eelarvest %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 dirty="0">
                          <a:effectLst/>
                        </a:rPr>
                        <a:t>36,3%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33,5%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35,5%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35,7%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37,9%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541842185"/>
                  </a:ext>
                </a:extLst>
              </a:tr>
              <a:tr h="643379"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KKK </a:t>
                      </a:r>
                      <a:r>
                        <a:rPr lang="fi-FI" sz="18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eelarve</a:t>
                      </a:r>
                      <a:r>
                        <a:rPr lang="fi-FI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fi-FI" sz="18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maht</a:t>
                      </a:r>
                      <a:r>
                        <a:rPr lang="fi-FI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fi-FI" sz="18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valla</a:t>
                      </a:r>
                      <a:r>
                        <a:rPr lang="fi-FI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fi-FI" sz="18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omavahenditest</a:t>
                      </a:r>
                      <a:r>
                        <a:rPr lang="fi-FI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(ilma </a:t>
                      </a:r>
                      <a:r>
                        <a:rPr lang="fi-FI" sz="18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toetusteta</a:t>
                      </a:r>
                      <a:r>
                        <a:rPr lang="fi-FI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) %</a:t>
                      </a:r>
                      <a:endParaRPr lang="fi-FI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19,5%</a:t>
                      </a:r>
                      <a:endParaRPr lang="et-E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15,3%</a:t>
                      </a:r>
                      <a:endParaRPr lang="et-E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21,7%</a:t>
                      </a:r>
                      <a:endParaRPr lang="et-E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19,8%</a:t>
                      </a:r>
                      <a:endParaRPr lang="et-E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22,8%</a:t>
                      </a:r>
                      <a:endParaRPr lang="et-E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118249165"/>
                  </a:ext>
                </a:extLst>
              </a:tr>
              <a:tr h="321691"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 dirty="0">
                          <a:effectLst/>
                        </a:rPr>
                        <a:t>KKK investeeringud kokku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 dirty="0">
                          <a:effectLst/>
                        </a:rPr>
                        <a:t>49 212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 dirty="0">
                          <a:effectLst/>
                        </a:rPr>
                        <a:t>27 383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331 123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 dirty="0">
                          <a:effectLst/>
                        </a:rPr>
                        <a:t>349 090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 dirty="0">
                          <a:effectLst/>
                        </a:rPr>
                        <a:t>101 516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478378967"/>
                  </a:ext>
                </a:extLst>
              </a:tr>
              <a:tr h="536149"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 dirty="0">
                          <a:effectLst/>
                        </a:rPr>
                        <a:t>KKK investeeringud valla omavahenditest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49 212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27 383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331 123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349 090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101 516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657730007"/>
                  </a:ext>
                </a:extLst>
              </a:tr>
              <a:tr h="643379"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 dirty="0">
                          <a:effectLst/>
                        </a:rPr>
                        <a:t>KKK </a:t>
                      </a:r>
                      <a:r>
                        <a:rPr lang="fi-FI" sz="1800" u="none" strike="noStrike" dirty="0" err="1">
                          <a:effectLst/>
                        </a:rPr>
                        <a:t>investeeringute</a:t>
                      </a:r>
                      <a:r>
                        <a:rPr lang="fi-FI" sz="1800" u="none" strike="noStrike" dirty="0">
                          <a:effectLst/>
                        </a:rPr>
                        <a:t> </a:t>
                      </a:r>
                      <a:r>
                        <a:rPr lang="fi-FI" sz="1800" u="none" strike="noStrike" dirty="0" err="1">
                          <a:effectLst/>
                        </a:rPr>
                        <a:t>maht</a:t>
                      </a:r>
                      <a:r>
                        <a:rPr lang="fi-FI" sz="1800" u="none" strike="noStrike" dirty="0">
                          <a:effectLst/>
                        </a:rPr>
                        <a:t> </a:t>
                      </a:r>
                      <a:r>
                        <a:rPr lang="fi-FI" sz="1800" u="none" strike="noStrike" dirty="0" err="1">
                          <a:effectLst/>
                        </a:rPr>
                        <a:t>valla</a:t>
                      </a:r>
                      <a:r>
                        <a:rPr lang="fi-FI" sz="1800" u="none" strike="noStrike" dirty="0">
                          <a:effectLst/>
                        </a:rPr>
                        <a:t> </a:t>
                      </a:r>
                      <a:r>
                        <a:rPr lang="fi-FI" sz="1800" u="none" strike="noStrike" dirty="0" err="1">
                          <a:effectLst/>
                        </a:rPr>
                        <a:t>koguinvesteeringutest</a:t>
                      </a:r>
                      <a:r>
                        <a:rPr lang="fi-FI" sz="1800" u="none" strike="noStrike" dirty="0">
                          <a:effectLst/>
                        </a:rPr>
                        <a:t> %</a:t>
                      </a:r>
                      <a:endParaRPr lang="fi-FI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4,6%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9,6%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55,9%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22,7%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29,0%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55532992"/>
                  </a:ext>
                </a:extLst>
              </a:tr>
              <a:tr h="857839"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 dirty="0">
                          <a:effectLst/>
                        </a:rPr>
                        <a:t>KKK investeeringute maht valla omavahenditest tehtud </a:t>
                      </a:r>
                      <a:r>
                        <a:rPr lang="et-EE" sz="1800" u="none" strike="noStrike" dirty="0" err="1">
                          <a:effectLst/>
                        </a:rPr>
                        <a:t>investeeringiutes</a:t>
                      </a:r>
                      <a:r>
                        <a:rPr lang="et-EE" sz="1800" u="none" strike="noStrike" dirty="0">
                          <a:effectLst/>
                        </a:rPr>
                        <a:t>%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 dirty="0">
                          <a:effectLst/>
                        </a:rPr>
                        <a:t>7,7%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12,5%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72,2%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>
                          <a:effectLst/>
                        </a:rPr>
                        <a:t>44,3%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800" u="none" strike="noStrike" dirty="0">
                          <a:effectLst/>
                        </a:rPr>
                        <a:t>29,0%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8295321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947D32FB-94C7-4F49-AE3C-AF8312F3D39A}"/>
              </a:ext>
            </a:extLst>
          </p:cNvPr>
          <p:cNvSpPr txBox="1">
            <a:spLocks/>
          </p:cNvSpPr>
          <p:nvPr/>
        </p:nvSpPr>
        <p:spPr>
          <a:xfrm>
            <a:off x="292412" y="0"/>
            <a:ext cx="8534400" cy="11718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t-EE" sz="2000" dirty="0"/>
              <a:t>KADRINA KOOL</a:t>
            </a:r>
          </a:p>
        </p:txBody>
      </p:sp>
    </p:spTree>
    <p:extLst>
      <p:ext uri="{BB962C8B-B14F-4D97-AF65-F5344CB8AC3E}">
        <p14:creationId xmlns:p14="http://schemas.microsoft.com/office/powerpoint/2010/main" val="3214935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19" y="341460"/>
            <a:ext cx="6835806" cy="1256522"/>
          </a:xfrm>
        </p:spPr>
        <p:txBody>
          <a:bodyPr>
            <a:normAutofit fontScale="90000"/>
          </a:bodyPr>
          <a:lstStyle/>
          <a:p>
            <a:br>
              <a:rPr lang="et-EE" b="1" dirty="0"/>
            </a:br>
            <a:br>
              <a:rPr lang="et-EE" b="1" dirty="0"/>
            </a:br>
            <a:endParaRPr lang="et-EE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61D6A3-579A-4D02-9C3E-299835DDAF7B}"/>
              </a:ext>
            </a:extLst>
          </p:cNvPr>
          <p:cNvSpPr txBox="1"/>
          <p:nvPr/>
        </p:nvSpPr>
        <p:spPr>
          <a:xfrm>
            <a:off x="10443099" y="6611779"/>
            <a:ext cx="174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 dirty="0"/>
              <a:t>Allikas: Kadrina vald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02157F46-C174-4112-B2D3-DBD0B68BA8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88357"/>
              </p:ext>
            </p:extLst>
          </p:nvPr>
        </p:nvGraphicFramePr>
        <p:xfrm>
          <a:off x="745724" y="1180729"/>
          <a:ext cx="10502281" cy="46962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63123">
                  <a:extLst>
                    <a:ext uri="{9D8B030D-6E8A-4147-A177-3AD203B41FA5}">
                      <a16:colId xmlns:a16="http://schemas.microsoft.com/office/drawing/2014/main" val="2486871998"/>
                    </a:ext>
                  </a:extLst>
                </a:gridCol>
                <a:gridCol w="1091950">
                  <a:extLst>
                    <a:ext uri="{9D8B030D-6E8A-4147-A177-3AD203B41FA5}">
                      <a16:colId xmlns:a16="http://schemas.microsoft.com/office/drawing/2014/main" val="1953095999"/>
                    </a:ext>
                  </a:extLst>
                </a:gridCol>
                <a:gridCol w="1211802">
                  <a:extLst>
                    <a:ext uri="{9D8B030D-6E8A-4147-A177-3AD203B41FA5}">
                      <a16:colId xmlns:a16="http://schemas.microsoft.com/office/drawing/2014/main" val="1966667680"/>
                    </a:ext>
                  </a:extLst>
                </a:gridCol>
                <a:gridCol w="1211802">
                  <a:extLst>
                    <a:ext uri="{9D8B030D-6E8A-4147-A177-3AD203B41FA5}">
                      <a16:colId xmlns:a16="http://schemas.microsoft.com/office/drawing/2014/main" val="659497027"/>
                    </a:ext>
                  </a:extLst>
                </a:gridCol>
                <a:gridCol w="1211802">
                  <a:extLst>
                    <a:ext uri="{9D8B030D-6E8A-4147-A177-3AD203B41FA5}">
                      <a16:colId xmlns:a16="http://schemas.microsoft.com/office/drawing/2014/main" val="3747322145"/>
                    </a:ext>
                  </a:extLst>
                </a:gridCol>
                <a:gridCol w="1211802">
                  <a:extLst>
                    <a:ext uri="{9D8B030D-6E8A-4147-A177-3AD203B41FA5}">
                      <a16:colId xmlns:a16="http://schemas.microsoft.com/office/drawing/2014/main" val="1086263361"/>
                    </a:ext>
                  </a:extLst>
                </a:gridCol>
              </a:tblGrid>
              <a:tr h="772935">
                <a:tc>
                  <a:txBody>
                    <a:bodyPr/>
                    <a:lstStyle/>
                    <a:p>
                      <a:pPr algn="ctr" fontAlgn="b"/>
                      <a:endParaRPr lang="et-E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2019</a:t>
                      </a:r>
                      <a:endParaRPr lang="et-EE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2018</a:t>
                      </a:r>
                      <a:endParaRPr lang="et-E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2017</a:t>
                      </a:r>
                      <a:endParaRPr lang="et-E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2016</a:t>
                      </a:r>
                      <a:endParaRPr lang="et-EE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2015</a:t>
                      </a:r>
                      <a:endParaRPr lang="et-EE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971875326"/>
                  </a:ext>
                </a:extLst>
              </a:tr>
              <a:tr h="980644">
                <a:tc>
                  <a:txBody>
                    <a:bodyPr/>
                    <a:lstStyle/>
                    <a:p>
                      <a:pPr algn="l" fontAlgn="b"/>
                      <a:r>
                        <a:rPr lang="et-EE" sz="2400" u="none" strike="noStrike" dirty="0">
                          <a:effectLst/>
                        </a:rPr>
                        <a:t>KKK õpilaste arv kokku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607</a:t>
                      </a:r>
                      <a:endParaRPr lang="et-E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606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611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580</a:t>
                      </a:r>
                      <a:endParaRPr lang="et-E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570</a:t>
                      </a:r>
                      <a:endParaRPr lang="et-E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885319426"/>
                  </a:ext>
                </a:extLst>
              </a:tr>
              <a:tr h="980644">
                <a:tc>
                  <a:txBody>
                    <a:bodyPr/>
                    <a:lstStyle/>
                    <a:p>
                      <a:pPr algn="l" fontAlgn="b"/>
                      <a:r>
                        <a:rPr lang="fi-FI" sz="2400" u="none" strike="noStrike" dirty="0">
                          <a:effectLst/>
                        </a:rPr>
                        <a:t>KKK </a:t>
                      </a:r>
                      <a:r>
                        <a:rPr lang="fi-FI" sz="2400" u="none" strike="noStrike" dirty="0" err="1">
                          <a:effectLst/>
                        </a:rPr>
                        <a:t>õpilaste</a:t>
                      </a:r>
                      <a:r>
                        <a:rPr lang="fi-FI" sz="2400" u="none" strike="noStrike" dirty="0">
                          <a:effectLst/>
                        </a:rPr>
                        <a:t> </a:t>
                      </a:r>
                      <a:r>
                        <a:rPr lang="fi-FI" sz="2400" u="none" strike="noStrike" dirty="0" err="1">
                          <a:effectLst/>
                        </a:rPr>
                        <a:t>arv</a:t>
                      </a:r>
                      <a:r>
                        <a:rPr lang="fi-FI" sz="2400" u="none" strike="noStrike" dirty="0">
                          <a:effectLst/>
                        </a:rPr>
                        <a:t> </a:t>
                      </a:r>
                      <a:r>
                        <a:rPr lang="fi-FI" sz="2400" u="none" strike="noStrike" dirty="0" err="1">
                          <a:effectLst/>
                        </a:rPr>
                        <a:t>keskkooli</a:t>
                      </a:r>
                      <a:r>
                        <a:rPr lang="fi-FI" sz="2400" u="none" strike="noStrike" dirty="0">
                          <a:effectLst/>
                        </a:rPr>
                        <a:t> </a:t>
                      </a:r>
                      <a:r>
                        <a:rPr lang="fi-FI" sz="2400" u="none" strike="noStrike" dirty="0" err="1">
                          <a:effectLst/>
                        </a:rPr>
                        <a:t>osas</a:t>
                      </a:r>
                      <a:endParaRPr lang="fi-FI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111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117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118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109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102</a:t>
                      </a:r>
                      <a:endParaRPr lang="et-E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687721234"/>
                  </a:ext>
                </a:extLst>
              </a:tr>
              <a:tr h="1962064">
                <a:tc>
                  <a:txBody>
                    <a:bodyPr/>
                    <a:lstStyle/>
                    <a:p>
                      <a:pPr algn="l" fontAlgn="b"/>
                      <a:r>
                        <a:rPr lang="et-EE" sz="2400" u="none" strike="noStrike" dirty="0">
                          <a:effectLst/>
                        </a:rPr>
                        <a:t>KKK väljastpoolt tulnud ja gümnaasiumiastmesse õppima asunud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3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6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6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6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4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184075228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32FF9C26-2FE2-452B-9C90-9E48052CF5ED}"/>
              </a:ext>
            </a:extLst>
          </p:cNvPr>
          <p:cNvSpPr txBox="1">
            <a:spLocks/>
          </p:cNvSpPr>
          <p:nvPr/>
        </p:nvSpPr>
        <p:spPr>
          <a:xfrm>
            <a:off x="292412" y="0"/>
            <a:ext cx="8534400" cy="11718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t-EE" sz="2000" dirty="0"/>
              <a:t>KADRINA KOOL</a:t>
            </a:r>
          </a:p>
        </p:txBody>
      </p:sp>
    </p:spTree>
    <p:extLst>
      <p:ext uri="{BB962C8B-B14F-4D97-AF65-F5344CB8AC3E}">
        <p14:creationId xmlns:p14="http://schemas.microsoft.com/office/powerpoint/2010/main" val="3060818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4BCF83-2BF2-4EC2-9F12-F797B5B4B791}"/>
              </a:ext>
            </a:extLst>
          </p:cNvPr>
          <p:cNvSpPr txBox="1">
            <a:spLocks/>
          </p:cNvSpPr>
          <p:nvPr/>
        </p:nvSpPr>
        <p:spPr>
          <a:xfrm>
            <a:off x="148273" y="280842"/>
            <a:ext cx="11833934" cy="14518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t-EE" sz="2000" dirty="0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E8CC3804-ADF6-46CC-B7F2-61956BEBC3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411852"/>
              </p:ext>
            </p:extLst>
          </p:nvPr>
        </p:nvGraphicFramePr>
        <p:xfrm>
          <a:off x="416654" y="1578365"/>
          <a:ext cx="11358691" cy="38556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2927">
                  <a:extLst>
                    <a:ext uri="{9D8B030D-6E8A-4147-A177-3AD203B41FA5}">
                      <a16:colId xmlns:a16="http://schemas.microsoft.com/office/drawing/2014/main" val="3233379882"/>
                    </a:ext>
                  </a:extLst>
                </a:gridCol>
                <a:gridCol w="953678">
                  <a:extLst>
                    <a:ext uri="{9D8B030D-6E8A-4147-A177-3AD203B41FA5}">
                      <a16:colId xmlns:a16="http://schemas.microsoft.com/office/drawing/2014/main" val="2128604173"/>
                    </a:ext>
                  </a:extLst>
                </a:gridCol>
                <a:gridCol w="1162189">
                  <a:extLst>
                    <a:ext uri="{9D8B030D-6E8A-4147-A177-3AD203B41FA5}">
                      <a16:colId xmlns:a16="http://schemas.microsoft.com/office/drawing/2014/main" val="2642049224"/>
                    </a:ext>
                  </a:extLst>
                </a:gridCol>
                <a:gridCol w="687058">
                  <a:extLst>
                    <a:ext uri="{9D8B030D-6E8A-4147-A177-3AD203B41FA5}">
                      <a16:colId xmlns:a16="http://schemas.microsoft.com/office/drawing/2014/main" val="1337063231"/>
                    </a:ext>
                  </a:extLst>
                </a:gridCol>
                <a:gridCol w="854551">
                  <a:extLst>
                    <a:ext uri="{9D8B030D-6E8A-4147-A177-3AD203B41FA5}">
                      <a16:colId xmlns:a16="http://schemas.microsoft.com/office/drawing/2014/main" val="649327954"/>
                    </a:ext>
                  </a:extLst>
                </a:gridCol>
                <a:gridCol w="758841">
                  <a:extLst>
                    <a:ext uri="{9D8B030D-6E8A-4147-A177-3AD203B41FA5}">
                      <a16:colId xmlns:a16="http://schemas.microsoft.com/office/drawing/2014/main" val="1856987618"/>
                    </a:ext>
                  </a:extLst>
                </a:gridCol>
                <a:gridCol w="957098">
                  <a:extLst>
                    <a:ext uri="{9D8B030D-6E8A-4147-A177-3AD203B41FA5}">
                      <a16:colId xmlns:a16="http://schemas.microsoft.com/office/drawing/2014/main" val="358105811"/>
                    </a:ext>
                  </a:extLst>
                </a:gridCol>
                <a:gridCol w="687058">
                  <a:extLst>
                    <a:ext uri="{9D8B030D-6E8A-4147-A177-3AD203B41FA5}">
                      <a16:colId xmlns:a16="http://schemas.microsoft.com/office/drawing/2014/main" val="1185564022"/>
                    </a:ext>
                  </a:extLst>
                </a:gridCol>
                <a:gridCol w="854551">
                  <a:extLst>
                    <a:ext uri="{9D8B030D-6E8A-4147-A177-3AD203B41FA5}">
                      <a16:colId xmlns:a16="http://schemas.microsoft.com/office/drawing/2014/main" val="617388715"/>
                    </a:ext>
                  </a:extLst>
                </a:gridCol>
                <a:gridCol w="820370">
                  <a:extLst>
                    <a:ext uri="{9D8B030D-6E8A-4147-A177-3AD203B41FA5}">
                      <a16:colId xmlns:a16="http://schemas.microsoft.com/office/drawing/2014/main" val="125976586"/>
                    </a:ext>
                  </a:extLst>
                </a:gridCol>
                <a:gridCol w="820370">
                  <a:extLst>
                    <a:ext uri="{9D8B030D-6E8A-4147-A177-3AD203B41FA5}">
                      <a16:colId xmlns:a16="http://schemas.microsoft.com/office/drawing/2014/main" val="3216354445"/>
                    </a:ext>
                  </a:extLst>
                </a:gridCol>
              </a:tblGrid>
              <a:tr h="702713"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u="none" strike="noStrike" dirty="0">
                          <a:effectLst/>
                        </a:rPr>
                        <a:t> 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2019</a:t>
                      </a:r>
                      <a:endParaRPr lang="et-EE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2018</a:t>
                      </a:r>
                      <a:endParaRPr lang="et-E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2017</a:t>
                      </a:r>
                      <a:endParaRPr lang="et-E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2016</a:t>
                      </a:r>
                      <a:endParaRPr lang="et-E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2015</a:t>
                      </a:r>
                      <a:endParaRPr lang="et-E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9938236"/>
                  </a:ext>
                </a:extLst>
              </a:tr>
              <a:tr h="1255082"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u="none" strike="noStrike" dirty="0">
                          <a:effectLst/>
                        </a:rPr>
                        <a:t> 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Tavaklass</a:t>
                      </a:r>
                      <a:endParaRPr lang="et-E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vert="vert27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(HEV)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vert="vert27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Tavaklass</a:t>
                      </a:r>
                      <a:endParaRPr lang="et-E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vert="vert27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(HEV)</a:t>
                      </a:r>
                      <a:endParaRPr lang="et-E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vert="vert27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Tavaklass</a:t>
                      </a:r>
                      <a:endParaRPr lang="et-E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vert="vert27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(HEV)</a:t>
                      </a:r>
                      <a:endParaRPr lang="et-E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vert="vert27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Tavaklass</a:t>
                      </a:r>
                      <a:endParaRPr lang="et-E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vert="vert27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(HEV)</a:t>
                      </a:r>
                      <a:endParaRPr lang="et-E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vert="vert27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Tavaklass</a:t>
                      </a:r>
                      <a:endParaRPr lang="et-E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vert="vert27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(HEV)</a:t>
                      </a:r>
                      <a:endParaRPr lang="et-E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vert="vert27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085668"/>
                  </a:ext>
                </a:extLst>
              </a:tr>
              <a:tr h="339917"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u="none" strike="noStrike" dirty="0">
                          <a:effectLst/>
                        </a:rPr>
                        <a:t>Põhikooli lõpetanute arv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42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7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49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7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42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11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36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10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41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8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5146"/>
                  </a:ext>
                </a:extLst>
              </a:tr>
              <a:tr h="609024"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u="none" strike="noStrike" dirty="0">
                          <a:effectLst/>
                        </a:rPr>
                        <a:t>Põhikooli lõpetanute arv kokku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49</a:t>
                      </a:r>
                      <a:endParaRPr lang="et-EE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56</a:t>
                      </a:r>
                      <a:endParaRPr lang="et-EE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53</a:t>
                      </a:r>
                      <a:endParaRPr lang="et-EE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46</a:t>
                      </a:r>
                      <a:endParaRPr lang="et-EE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49</a:t>
                      </a:r>
                      <a:endParaRPr lang="et-EE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948365"/>
                  </a:ext>
                </a:extLst>
              </a:tr>
              <a:tr h="609024"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u="none" strike="noStrike" dirty="0">
                          <a:effectLst/>
                        </a:rPr>
                        <a:t>Gümnaasiumiastmesse edasi </a:t>
                      </a:r>
                      <a:r>
                        <a:rPr lang="et-EE" sz="1600" u="none" strike="noStrike" dirty="0" err="1">
                          <a:effectLst/>
                        </a:rPr>
                        <a:t>suundujate</a:t>
                      </a:r>
                      <a:r>
                        <a:rPr lang="et-EE" sz="1600" u="none" strike="noStrike" dirty="0">
                          <a:effectLst/>
                        </a:rPr>
                        <a:t> arv 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31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37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38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40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37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226852"/>
                  </a:ext>
                </a:extLst>
              </a:tr>
              <a:tr h="339917"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u="none" strike="noStrike">
                          <a:effectLst/>
                        </a:rPr>
                        <a:t>Edasiõppijate %</a:t>
                      </a:r>
                      <a:endParaRPr lang="et-E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63%</a:t>
                      </a:r>
                      <a:endParaRPr lang="et-EE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66%</a:t>
                      </a:r>
                      <a:endParaRPr lang="et-EE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72%</a:t>
                      </a:r>
                      <a:endParaRPr lang="et-EE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87%</a:t>
                      </a:r>
                      <a:endParaRPr lang="et-EE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76%</a:t>
                      </a:r>
                      <a:endParaRPr lang="et-EE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6576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13355ED-57FB-48CA-A90D-0AD98BD610F0}"/>
              </a:ext>
            </a:extLst>
          </p:cNvPr>
          <p:cNvSpPr txBox="1"/>
          <p:nvPr/>
        </p:nvSpPr>
        <p:spPr>
          <a:xfrm>
            <a:off x="385895" y="5521911"/>
            <a:ext cx="5155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(HEV) - erivajadustega õpilaste klass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2F9F0-4E05-4B9E-BFB5-FA07FD4B0004}"/>
              </a:ext>
            </a:extLst>
          </p:cNvPr>
          <p:cNvSpPr txBox="1"/>
          <p:nvPr/>
        </p:nvSpPr>
        <p:spPr>
          <a:xfrm>
            <a:off x="385895" y="5948331"/>
            <a:ext cx="1078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Võime lugeda, et keskmiselt 65 – 70 % põhikooli lõpetanutest võiks jätkata gümnaasiumiastmes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1F26130-1662-4BA3-AADB-BEE13815CAE9}"/>
              </a:ext>
            </a:extLst>
          </p:cNvPr>
          <p:cNvSpPr txBox="1">
            <a:spLocks/>
          </p:cNvSpPr>
          <p:nvPr/>
        </p:nvSpPr>
        <p:spPr>
          <a:xfrm>
            <a:off x="292412" y="0"/>
            <a:ext cx="8534400" cy="11718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t-EE" sz="2000" dirty="0"/>
              <a:t>KADRINA KOOL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6EF745-57F7-4B21-87F3-D5BF2D6D448E}"/>
              </a:ext>
            </a:extLst>
          </p:cNvPr>
          <p:cNvSpPr txBox="1"/>
          <p:nvPr/>
        </p:nvSpPr>
        <p:spPr>
          <a:xfrm>
            <a:off x="292412" y="888082"/>
            <a:ext cx="11208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dirty="0"/>
              <a:t>Aastatel 2015-2019 Kadrina põhikooli lõpetanud õpilaste arv ja </a:t>
            </a:r>
          </a:p>
          <a:p>
            <a:pPr algn="ctr"/>
            <a:r>
              <a:rPr lang="et-EE" dirty="0"/>
              <a:t>Kadrina gümnaasiumisse edasi õppima </a:t>
            </a:r>
            <a:r>
              <a:rPr lang="et-EE" dirty="0" err="1"/>
              <a:t>suundujate</a:t>
            </a:r>
            <a:r>
              <a:rPr lang="et-EE" dirty="0"/>
              <a:t> arv</a:t>
            </a:r>
          </a:p>
        </p:txBody>
      </p:sp>
    </p:spTree>
    <p:extLst>
      <p:ext uri="{BB962C8B-B14F-4D97-AF65-F5344CB8AC3E}">
        <p14:creationId xmlns:p14="http://schemas.microsoft.com/office/powerpoint/2010/main" val="3886275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19" y="341460"/>
            <a:ext cx="6835806" cy="1451828"/>
          </a:xfrm>
        </p:spPr>
        <p:txBody>
          <a:bodyPr>
            <a:normAutofit fontScale="90000"/>
          </a:bodyPr>
          <a:lstStyle/>
          <a:p>
            <a:br>
              <a:rPr lang="et-EE" b="1" dirty="0"/>
            </a:br>
            <a:br>
              <a:rPr lang="et-EE" b="1" dirty="0"/>
            </a:br>
            <a:endParaRPr lang="et-EE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61D6A3-579A-4D02-9C3E-299835DDAF7B}"/>
              </a:ext>
            </a:extLst>
          </p:cNvPr>
          <p:cNvSpPr txBox="1"/>
          <p:nvPr/>
        </p:nvSpPr>
        <p:spPr>
          <a:xfrm>
            <a:off x="10443099" y="6611779"/>
            <a:ext cx="174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 dirty="0"/>
              <a:t>Allikas: Kadrina vald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4BCF83-2BF2-4EC2-9F12-F797B5B4B791}"/>
              </a:ext>
            </a:extLst>
          </p:cNvPr>
          <p:cNvSpPr txBox="1">
            <a:spLocks/>
          </p:cNvSpPr>
          <p:nvPr/>
        </p:nvSpPr>
        <p:spPr>
          <a:xfrm>
            <a:off x="-1390835" y="341459"/>
            <a:ext cx="11833934" cy="14518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t-EE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6376FA-7F8B-4F62-8302-990420B2BFF0}"/>
              </a:ext>
            </a:extLst>
          </p:cNvPr>
          <p:cNvSpPr txBox="1">
            <a:spLocks/>
          </p:cNvSpPr>
          <p:nvPr/>
        </p:nvSpPr>
        <p:spPr>
          <a:xfrm>
            <a:off x="418290" y="108587"/>
            <a:ext cx="8013453" cy="85614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t-EE" sz="2000" dirty="0"/>
              <a:t>Kadrina KOOL</a:t>
            </a:r>
          </a:p>
          <a:p>
            <a:pPr algn="ctr"/>
            <a:endParaRPr lang="et-EE" sz="3200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C0076505-B883-4BFA-B81F-B54019087E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9205945"/>
              </p:ext>
            </p:extLst>
          </p:nvPr>
        </p:nvGraphicFramePr>
        <p:xfrm>
          <a:off x="0" y="690880"/>
          <a:ext cx="12191999" cy="6167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EBC44E6-6556-4431-91A2-B9112C61031A}"/>
              </a:ext>
            </a:extLst>
          </p:cNvPr>
          <p:cNvSpPr txBox="1"/>
          <p:nvPr/>
        </p:nvSpPr>
        <p:spPr>
          <a:xfrm>
            <a:off x="4084670" y="434839"/>
            <a:ext cx="654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err="1"/>
              <a:t>Sündivus</a:t>
            </a:r>
            <a:r>
              <a:rPr lang="et-EE" dirty="0"/>
              <a:t> / õpilaste arv Kadrinas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372292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19" y="-269230"/>
            <a:ext cx="10976874" cy="1451830"/>
          </a:xfrm>
        </p:spPr>
        <p:txBody>
          <a:bodyPr>
            <a:noAutofit/>
          </a:bodyPr>
          <a:lstStyle/>
          <a:p>
            <a:r>
              <a:rPr lang="et-EE" sz="2000" dirty="0"/>
              <a:t>Gümnaasiumiosa  õpilaste prognoositav arv </a:t>
            </a:r>
            <a:r>
              <a:rPr lang="et-EE" sz="2000" dirty="0" err="1"/>
              <a:t>kadrinas</a:t>
            </a:r>
            <a:endParaRPr lang="et-EE" sz="2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4BCF83-2BF2-4EC2-9F12-F797B5B4B791}"/>
              </a:ext>
            </a:extLst>
          </p:cNvPr>
          <p:cNvSpPr txBox="1">
            <a:spLocks/>
          </p:cNvSpPr>
          <p:nvPr/>
        </p:nvSpPr>
        <p:spPr>
          <a:xfrm>
            <a:off x="230819" y="341459"/>
            <a:ext cx="11833934" cy="14518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t-EE" sz="2000" dirty="0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FC4638C4-DABC-4ADC-918F-B4B55DF5A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192019"/>
              </p:ext>
            </p:extLst>
          </p:nvPr>
        </p:nvGraphicFramePr>
        <p:xfrm>
          <a:off x="470171" y="813732"/>
          <a:ext cx="8489271" cy="5913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7863">
                  <a:extLst>
                    <a:ext uri="{9D8B030D-6E8A-4147-A177-3AD203B41FA5}">
                      <a16:colId xmlns:a16="http://schemas.microsoft.com/office/drawing/2014/main" val="1536934957"/>
                    </a:ext>
                  </a:extLst>
                </a:gridCol>
                <a:gridCol w="857863">
                  <a:extLst>
                    <a:ext uri="{9D8B030D-6E8A-4147-A177-3AD203B41FA5}">
                      <a16:colId xmlns:a16="http://schemas.microsoft.com/office/drawing/2014/main" val="2812187674"/>
                    </a:ext>
                  </a:extLst>
                </a:gridCol>
                <a:gridCol w="857863">
                  <a:extLst>
                    <a:ext uri="{9D8B030D-6E8A-4147-A177-3AD203B41FA5}">
                      <a16:colId xmlns:a16="http://schemas.microsoft.com/office/drawing/2014/main" val="372396533"/>
                    </a:ext>
                  </a:extLst>
                </a:gridCol>
                <a:gridCol w="857863">
                  <a:extLst>
                    <a:ext uri="{9D8B030D-6E8A-4147-A177-3AD203B41FA5}">
                      <a16:colId xmlns:a16="http://schemas.microsoft.com/office/drawing/2014/main" val="1770182683"/>
                    </a:ext>
                  </a:extLst>
                </a:gridCol>
                <a:gridCol w="1000841">
                  <a:extLst>
                    <a:ext uri="{9D8B030D-6E8A-4147-A177-3AD203B41FA5}">
                      <a16:colId xmlns:a16="http://schemas.microsoft.com/office/drawing/2014/main" val="990249064"/>
                    </a:ext>
                  </a:extLst>
                </a:gridCol>
                <a:gridCol w="1101151">
                  <a:extLst>
                    <a:ext uri="{9D8B030D-6E8A-4147-A177-3AD203B41FA5}">
                      <a16:colId xmlns:a16="http://schemas.microsoft.com/office/drawing/2014/main" val="3955435708"/>
                    </a:ext>
                  </a:extLst>
                </a:gridCol>
                <a:gridCol w="1240101">
                  <a:extLst>
                    <a:ext uri="{9D8B030D-6E8A-4147-A177-3AD203B41FA5}">
                      <a16:colId xmlns:a16="http://schemas.microsoft.com/office/drawing/2014/main" val="965109524"/>
                    </a:ext>
                  </a:extLst>
                </a:gridCol>
                <a:gridCol w="857863">
                  <a:extLst>
                    <a:ext uri="{9D8B030D-6E8A-4147-A177-3AD203B41FA5}">
                      <a16:colId xmlns:a16="http://schemas.microsoft.com/office/drawing/2014/main" val="707632115"/>
                    </a:ext>
                  </a:extLst>
                </a:gridCol>
                <a:gridCol w="857863">
                  <a:extLst>
                    <a:ext uri="{9D8B030D-6E8A-4147-A177-3AD203B41FA5}">
                      <a16:colId xmlns:a16="http://schemas.microsoft.com/office/drawing/2014/main" val="4155479270"/>
                    </a:ext>
                  </a:extLst>
                </a:gridCol>
              </a:tblGrid>
              <a:tr h="855467"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u="none" strike="noStrike">
                          <a:effectLst/>
                        </a:rPr>
                        <a:t> 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u="none" strike="noStrike">
                          <a:effectLst/>
                        </a:rPr>
                        <a:t>10 kl.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u="none" strike="noStrike">
                          <a:effectLst/>
                        </a:rPr>
                        <a:t>11 kl.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u="none" strike="noStrike">
                          <a:effectLst/>
                        </a:rPr>
                        <a:t>12 kl.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u="none" strike="noStrike" dirty="0">
                          <a:effectLst/>
                        </a:rPr>
                        <a:t>Gümnaasiumiosas kokku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u="none" strike="noStrike" dirty="0">
                          <a:effectLst/>
                        </a:rPr>
                        <a:t>Väljalangemise</a:t>
                      </a:r>
                    </a:p>
                    <a:p>
                      <a:pPr algn="l" fontAlgn="b"/>
                      <a:r>
                        <a:rPr lang="et-EE" sz="1600" u="none" strike="noStrike" dirty="0">
                          <a:effectLst/>
                        </a:rPr>
                        <a:t>määr 15%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u="none" strike="noStrike">
                          <a:effectLst/>
                        </a:rPr>
                        <a:t>Gümnaasiumis 100-st puudu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u="none" strike="noStrike">
                          <a:effectLst/>
                        </a:rPr>
                        <a:t>Klassi kohta puudu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9.klassi on vaja </a:t>
                      </a:r>
                      <a:r>
                        <a:rPr lang="fi-FI" sz="16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juurde</a:t>
                      </a:r>
                      <a:endParaRPr lang="fi-FI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44364"/>
                  </a:ext>
                </a:extLst>
              </a:tr>
              <a:tr h="290524"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u="none" strike="noStrike" dirty="0">
                          <a:effectLst/>
                        </a:rPr>
                        <a:t>2020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33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42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36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111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t-E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74764"/>
                  </a:ext>
                </a:extLst>
              </a:tr>
              <a:tr h="290524"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u="none" strike="noStrike">
                          <a:effectLst/>
                        </a:rPr>
                        <a:t>2021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27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33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42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102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t-E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9465"/>
                  </a:ext>
                </a:extLst>
              </a:tr>
              <a:tr h="290524"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u="none" strike="noStrike">
                          <a:effectLst/>
                        </a:rPr>
                        <a:t>2022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33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27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33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93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t-E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069186"/>
                  </a:ext>
                </a:extLst>
              </a:tr>
              <a:tr h="290524"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u="none" strike="noStrike">
                          <a:effectLst/>
                        </a:rPr>
                        <a:t>2023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38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33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27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98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83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17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6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t-E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392523"/>
                  </a:ext>
                </a:extLst>
              </a:tr>
              <a:tr h="290524"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u="none" strike="noStrike">
                          <a:effectLst/>
                        </a:rPr>
                        <a:t>2024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46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38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33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117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99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1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0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-7</a:t>
                      </a:r>
                      <a:endParaRPr lang="et-E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44291"/>
                  </a:ext>
                </a:extLst>
              </a:tr>
              <a:tr h="290524"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u="none" strike="noStrike">
                          <a:effectLst/>
                        </a:rPr>
                        <a:t>2025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37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46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38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121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103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-3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-1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t-E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020956"/>
                  </a:ext>
                </a:extLst>
              </a:tr>
              <a:tr h="290524"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u="none" strike="noStrike">
                          <a:effectLst/>
                        </a:rPr>
                        <a:t>2026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32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37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46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115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98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2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1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t-E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476562"/>
                  </a:ext>
                </a:extLst>
              </a:tr>
              <a:tr h="290524"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u="none" strike="noStrike">
                          <a:effectLst/>
                        </a:rPr>
                        <a:t>2027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44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32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37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113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96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4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1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-5</a:t>
                      </a:r>
                      <a:endParaRPr lang="et-E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859090"/>
                  </a:ext>
                </a:extLst>
              </a:tr>
              <a:tr h="290524"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u="none" strike="noStrike">
                          <a:effectLst/>
                        </a:rPr>
                        <a:t>2028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34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44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32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110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94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7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2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t-E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601507"/>
                  </a:ext>
                </a:extLst>
              </a:tr>
              <a:tr h="290524"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u="none" strike="noStrike">
                          <a:effectLst/>
                        </a:rPr>
                        <a:t>2029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32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34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44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110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94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7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2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t-E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442863"/>
                  </a:ext>
                </a:extLst>
              </a:tr>
              <a:tr h="409261"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u="none" strike="noStrike">
                          <a:effectLst/>
                        </a:rPr>
                        <a:t>2030</a:t>
                      </a:r>
                      <a:endParaRPr lang="et-E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35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32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34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101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86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14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5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t-E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977106"/>
                  </a:ext>
                </a:extLst>
              </a:tr>
              <a:tr h="290524"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u="none" strike="noStrike">
                          <a:effectLst/>
                        </a:rPr>
                        <a:t>2031</a:t>
                      </a:r>
                      <a:endParaRPr lang="et-E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27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35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32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94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80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20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7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t-E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093486"/>
                  </a:ext>
                </a:extLst>
              </a:tr>
              <a:tr h="290524"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u="none" strike="noStrike">
                          <a:effectLst/>
                        </a:rPr>
                        <a:t>2032</a:t>
                      </a:r>
                      <a:endParaRPr lang="et-E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27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27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35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89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76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24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8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t-E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001571"/>
                  </a:ext>
                </a:extLst>
              </a:tr>
              <a:tr h="290524"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u="none" strike="noStrike">
                          <a:effectLst/>
                        </a:rPr>
                        <a:t>2033</a:t>
                      </a:r>
                      <a:endParaRPr lang="et-E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29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27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27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83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71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29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10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t-E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561218"/>
                  </a:ext>
                </a:extLst>
              </a:tr>
              <a:tr h="290524"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u="none" strike="noStrike">
                          <a:effectLst/>
                        </a:rPr>
                        <a:t>2034</a:t>
                      </a:r>
                      <a:endParaRPr lang="et-E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28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29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27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84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71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29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10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t-E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178007"/>
                  </a:ext>
                </a:extLst>
              </a:tr>
              <a:tr h="290524"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u="none" strike="noStrike">
                          <a:effectLst/>
                        </a:rPr>
                        <a:t>2035</a:t>
                      </a:r>
                      <a:endParaRPr lang="et-E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37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28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29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94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80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20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7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t-E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038424"/>
                  </a:ext>
                </a:extLst>
              </a:tr>
              <a:tr h="290524"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u="none" strike="noStrike">
                          <a:effectLst/>
                        </a:rPr>
                        <a:t>2036</a:t>
                      </a:r>
                      <a:endParaRPr lang="et-E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27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37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28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92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 dirty="0">
                          <a:effectLst/>
                        </a:rPr>
                        <a:t>78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22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u="none" strike="noStrike">
                          <a:effectLst/>
                        </a:rPr>
                        <a:t>7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t-E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308614"/>
                  </a:ext>
                </a:extLst>
              </a:tr>
            </a:tbl>
          </a:graphicData>
        </a:graphic>
      </p:graphicFrame>
      <p:sp>
        <p:nvSpPr>
          <p:cNvPr id="12" name="Ristkülik 11">
            <a:extLst>
              <a:ext uri="{FF2B5EF4-FFF2-40B4-BE49-F238E27FC236}">
                <a16:creationId xmlns:a16="http://schemas.microsoft.com/office/drawing/2014/main" id="{C403A15E-AAF2-4D46-A4FB-CF518367B708}"/>
              </a:ext>
            </a:extLst>
          </p:cNvPr>
          <p:cNvSpPr/>
          <p:nvPr/>
        </p:nvSpPr>
        <p:spPr>
          <a:xfrm>
            <a:off x="8858220" y="5193101"/>
            <a:ext cx="33439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dirty="0">
                <a:latin typeface="Calibri" panose="020F0502020204030204" pitchFamily="34" charset="0"/>
              </a:rPr>
              <a:t>Et korvata 15 % </a:t>
            </a:r>
            <a:r>
              <a:rPr lang="fi-FI" dirty="0" err="1">
                <a:latin typeface="Calibri" panose="020F0502020204030204" pitchFamily="34" charset="0"/>
              </a:rPr>
              <a:t>väljalangevust</a:t>
            </a:r>
            <a:r>
              <a:rPr lang="fi-FI" dirty="0">
                <a:latin typeface="Calibri" panose="020F0502020204030204" pitchFamily="34" charset="0"/>
              </a:rPr>
              <a:t> on vaja </a:t>
            </a:r>
            <a:r>
              <a:rPr lang="fi-FI" dirty="0" err="1">
                <a:latin typeface="Calibri" panose="020F0502020204030204" pitchFamily="34" charset="0"/>
              </a:rPr>
              <a:t>igal</a:t>
            </a:r>
            <a:r>
              <a:rPr lang="fi-FI" dirty="0">
                <a:latin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</a:rPr>
              <a:t>aastal</a:t>
            </a:r>
            <a:r>
              <a:rPr lang="fi-FI" dirty="0">
                <a:latin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</a:rPr>
              <a:t>alustada</a:t>
            </a:r>
            <a:r>
              <a:rPr lang="fi-FI" dirty="0">
                <a:latin typeface="Calibri" panose="020F0502020204030204" pitchFamily="34" charset="0"/>
              </a:rPr>
              <a:t> 10.klassi</a:t>
            </a:r>
            <a:r>
              <a:rPr lang="et-EE" dirty="0">
                <a:latin typeface="Calibri" panose="020F0502020204030204" pitchFamily="34" charset="0"/>
              </a:rPr>
              <a:t> </a:t>
            </a:r>
            <a:r>
              <a:rPr lang="fi-FI" dirty="0">
                <a:latin typeface="Calibri" panose="020F0502020204030204" pitchFamily="34" charset="0"/>
              </a:rPr>
              <a:t>39  </a:t>
            </a:r>
            <a:r>
              <a:rPr lang="fi-FI" dirty="0" err="1">
                <a:latin typeface="Calibri" panose="020F0502020204030204" pitchFamily="34" charset="0"/>
              </a:rPr>
              <a:t>õpilasega</a:t>
            </a:r>
            <a:r>
              <a:rPr lang="fi-FI" dirty="0">
                <a:latin typeface="Calibri" panose="020F0502020204030204" pitchFamily="34" charset="0"/>
              </a:rPr>
              <a:t> </a:t>
            </a:r>
            <a:endParaRPr lang="et-EE" dirty="0">
              <a:latin typeface="Calibri" panose="020F0502020204030204" pitchFamily="34" charset="0"/>
            </a:endParaRPr>
          </a:p>
          <a:p>
            <a:pPr algn="ctr"/>
            <a:r>
              <a:rPr lang="fi-FI" dirty="0">
                <a:latin typeface="Calibri" panose="020F0502020204030204" pitchFamily="34" charset="0"/>
              </a:rPr>
              <a:t>3</a:t>
            </a:r>
            <a:r>
              <a:rPr lang="et-EE" dirty="0">
                <a:latin typeface="Calibri" panose="020F0502020204030204" pitchFamily="34" charset="0"/>
              </a:rPr>
              <a:t>x</a:t>
            </a:r>
            <a:r>
              <a:rPr lang="fi-FI" dirty="0">
                <a:latin typeface="Calibri" panose="020F0502020204030204" pitchFamily="34" charset="0"/>
              </a:rPr>
              <a:t>39 = 117-15%= 100 </a:t>
            </a:r>
            <a:endParaRPr lang="et-EE" dirty="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4619ED21-0A4A-40F5-9AB8-DB7F48932E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241416"/>
              </p:ext>
            </p:extLst>
          </p:nvPr>
        </p:nvGraphicFramePr>
        <p:xfrm>
          <a:off x="9206144" y="2403978"/>
          <a:ext cx="2752076" cy="647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8913">
                  <a:extLst>
                    <a:ext uri="{9D8B030D-6E8A-4147-A177-3AD203B41FA5}">
                      <a16:colId xmlns:a16="http://schemas.microsoft.com/office/drawing/2014/main" val="4246204716"/>
                    </a:ext>
                  </a:extLst>
                </a:gridCol>
                <a:gridCol w="2343163">
                  <a:extLst>
                    <a:ext uri="{9D8B030D-6E8A-4147-A177-3AD203B41FA5}">
                      <a16:colId xmlns:a16="http://schemas.microsoft.com/office/drawing/2014/main" val="395863740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t-EE" sz="1100" u="none" strike="noStrike" dirty="0">
                          <a:effectLst/>
                        </a:rPr>
                        <a:t> </a:t>
                      </a:r>
                      <a:endParaRPr lang="et-E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400" u="none" strike="noStrike" dirty="0">
                          <a:effectLst/>
                        </a:rPr>
                        <a:t>Hetkel Kadrina gümnaasiumis õppivate noorte arv</a:t>
                      </a:r>
                      <a:endParaRPr lang="et-E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2869099"/>
                  </a:ext>
                </a:extLst>
              </a:tr>
            </a:tbl>
          </a:graphicData>
        </a:graphic>
      </p:graphicFrame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3D849686-E3F2-4B31-81D6-E6FE9B3031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547707"/>
              </p:ext>
            </p:extLst>
          </p:nvPr>
        </p:nvGraphicFramePr>
        <p:xfrm>
          <a:off x="9206144" y="3444209"/>
          <a:ext cx="2752076" cy="8610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891">
                  <a:extLst>
                    <a:ext uri="{9D8B030D-6E8A-4147-A177-3AD203B41FA5}">
                      <a16:colId xmlns:a16="http://schemas.microsoft.com/office/drawing/2014/main" val="4246204716"/>
                    </a:ext>
                  </a:extLst>
                </a:gridCol>
                <a:gridCol w="2342185">
                  <a:extLst>
                    <a:ext uri="{9D8B030D-6E8A-4147-A177-3AD203B41FA5}">
                      <a16:colId xmlns:a16="http://schemas.microsoft.com/office/drawing/2014/main" val="395863740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t-EE" sz="1400" u="none" strike="noStrike" dirty="0">
                          <a:effectLst/>
                        </a:rPr>
                        <a:t> </a:t>
                      </a:r>
                      <a:endParaRPr lang="et-E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400" u="none" strike="noStrike" dirty="0">
                          <a:effectLst/>
                        </a:rPr>
                        <a:t>Eelkooliealiste laste arv tänase seisuga, kes peaksid jõudma Kadrina gümnaasiumisse </a:t>
                      </a:r>
                      <a:r>
                        <a:rPr lang="et-EE" sz="1400" u="none" strike="noStrike" dirty="0" err="1">
                          <a:effectLst/>
                        </a:rPr>
                        <a:t>koef</a:t>
                      </a:r>
                      <a:r>
                        <a:rPr lang="et-EE" sz="1400" u="none" strike="noStrike" dirty="0">
                          <a:effectLst/>
                        </a:rPr>
                        <a:t>. 0,65</a:t>
                      </a:r>
                      <a:endParaRPr lang="et-E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96150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1320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4BCF83-2BF2-4EC2-9F12-F797B5B4B791}"/>
              </a:ext>
            </a:extLst>
          </p:cNvPr>
          <p:cNvSpPr txBox="1">
            <a:spLocks/>
          </p:cNvSpPr>
          <p:nvPr/>
        </p:nvSpPr>
        <p:spPr>
          <a:xfrm>
            <a:off x="230819" y="341459"/>
            <a:ext cx="11833934" cy="14518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t-EE" sz="2000" dirty="0"/>
          </a:p>
        </p:txBody>
      </p:sp>
      <p:sp>
        <p:nvSpPr>
          <p:cNvPr id="6" name="Ristkülik 5">
            <a:extLst>
              <a:ext uri="{FF2B5EF4-FFF2-40B4-BE49-F238E27FC236}">
                <a16:creationId xmlns:a16="http://schemas.microsoft.com/office/drawing/2014/main" id="{7CA0DABF-D5AE-47AA-AEAA-56B19D06D6CF}"/>
              </a:ext>
            </a:extLst>
          </p:cNvPr>
          <p:cNvSpPr/>
          <p:nvPr/>
        </p:nvSpPr>
        <p:spPr>
          <a:xfrm>
            <a:off x="831227" y="1413063"/>
            <a:ext cx="10070551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3600" dirty="0"/>
              <a:t>Keskkooli osa kadumise negatiivsed mõjud Kadrinale:</a:t>
            </a:r>
          </a:p>
          <a:p>
            <a:endParaRPr lang="en-GB" sz="3200" dirty="0"/>
          </a:p>
          <a:p>
            <a:pPr marL="285750" lvl="0" indent="-285750">
              <a:buFont typeface="Century Gothic" panose="020B0502020202020204" pitchFamily="34" charset="0"/>
              <a:buChar char="►"/>
            </a:pPr>
            <a:r>
              <a:rPr lang="et-EE" sz="2000" dirty="0"/>
              <a:t>Väheneb töökohtade arv ( 80 last on 80 tarbijat) </a:t>
            </a:r>
          </a:p>
          <a:p>
            <a:pPr marL="285750" lvl="0" indent="-285750">
              <a:buFont typeface="Century Gothic" panose="020B0502020202020204" pitchFamily="34" charset="0"/>
              <a:buChar char="►"/>
            </a:pPr>
            <a:r>
              <a:rPr lang="et-EE" sz="2000" dirty="0"/>
              <a:t>Väheneb Kadrina kui elukoha atraktiivsus</a:t>
            </a:r>
          </a:p>
          <a:p>
            <a:pPr marL="285750" lvl="0" indent="-285750">
              <a:buFont typeface="Century Gothic" panose="020B0502020202020204" pitchFamily="34" charset="0"/>
              <a:buChar char="►"/>
            </a:pPr>
            <a:r>
              <a:rPr lang="et-EE" sz="2000" dirty="0"/>
              <a:t>Väheneb intelligentsi osakaal vallas</a:t>
            </a:r>
          </a:p>
          <a:p>
            <a:pPr marL="285750" lvl="0" indent="-285750">
              <a:buFont typeface="Century Gothic" panose="020B0502020202020204" pitchFamily="34" charset="0"/>
              <a:buChar char="►"/>
            </a:pPr>
            <a:r>
              <a:rPr lang="et-EE" sz="2000" dirty="0"/>
              <a:t>Keerulisem komplekteerida õpetajaskonda ka põhikooli tarbeks</a:t>
            </a:r>
          </a:p>
          <a:p>
            <a:pPr marL="285750" lvl="0" indent="-285750">
              <a:buFont typeface="Century Gothic" panose="020B0502020202020204" pitchFamily="34" charset="0"/>
              <a:buChar char="►"/>
            </a:pPr>
            <a:r>
              <a:rPr lang="et-EE" sz="2000" dirty="0"/>
              <a:t>Suurenevad lastevanemate kulud laste  kodust eemal õppimise tõttu</a:t>
            </a:r>
          </a:p>
          <a:p>
            <a:pPr marL="285750" lvl="0" indent="-285750">
              <a:buFont typeface="Century Gothic" panose="020B0502020202020204" pitchFamily="34" charset="0"/>
              <a:buChar char="►"/>
            </a:pPr>
            <a:r>
              <a:rPr lang="et-EE" sz="2000" dirty="0"/>
              <a:t>Väheneb motiiv noortel peredel Kadrinasse elama asuda</a:t>
            </a:r>
          </a:p>
          <a:p>
            <a:pPr marL="285750" lvl="0" indent="-285750">
              <a:buFont typeface="Century Gothic" panose="020B0502020202020204" pitchFamily="34" charset="0"/>
              <a:buChar char="►"/>
            </a:pPr>
            <a:r>
              <a:rPr lang="et-EE" sz="2000" dirty="0"/>
              <a:t>Kiireneb elanikkonna vähenemine Kadrina vallas</a:t>
            </a:r>
          </a:p>
          <a:p>
            <a:pPr marL="285750" lvl="0" indent="-285750">
              <a:buFont typeface="Century Gothic" panose="020B0502020202020204" pitchFamily="34" charset="0"/>
              <a:buChar char="►"/>
            </a:pPr>
            <a:r>
              <a:rPr lang="et-EE" sz="2000" dirty="0"/>
              <a:t>Väiksem tõenäosus, et Kadrina oma  noored pöörduvad tagasi Kadrina valda</a:t>
            </a:r>
          </a:p>
          <a:p>
            <a:pPr marL="285750" lvl="0" indent="-285750">
              <a:buFont typeface="Century Gothic" panose="020B0502020202020204" pitchFamily="34" charset="0"/>
              <a:buChar char="►"/>
            </a:pPr>
            <a:r>
              <a:rPr lang="et-EE" sz="2000" dirty="0"/>
              <a:t>Langevad kinnisvara hinnad- väheneb nii vajadus kui laenuvõimekus uue kodu rajamisel Kadrinasse</a:t>
            </a:r>
          </a:p>
          <a:p>
            <a:pPr marL="285750" lvl="0" indent="-285750">
              <a:buFont typeface="Century Gothic" panose="020B0502020202020204" pitchFamily="34" charset="0"/>
              <a:buChar char="►"/>
            </a:pPr>
            <a:r>
              <a:rPr lang="et-EE" sz="2000" dirty="0"/>
              <a:t>Elanikkonna vähenemisega  taandub ka ettevõtlus piirkonnas</a:t>
            </a:r>
          </a:p>
          <a:p>
            <a:r>
              <a:rPr lang="et-EE" sz="2000" dirty="0"/>
              <a:t> </a:t>
            </a:r>
          </a:p>
          <a:p>
            <a:pPr lvl="0"/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49865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4BCF83-2BF2-4EC2-9F12-F797B5B4B791}"/>
              </a:ext>
            </a:extLst>
          </p:cNvPr>
          <p:cNvSpPr txBox="1">
            <a:spLocks/>
          </p:cNvSpPr>
          <p:nvPr/>
        </p:nvSpPr>
        <p:spPr>
          <a:xfrm>
            <a:off x="230819" y="341459"/>
            <a:ext cx="11833934" cy="14518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t-EE" sz="2000" dirty="0"/>
          </a:p>
        </p:txBody>
      </p:sp>
      <p:sp>
        <p:nvSpPr>
          <p:cNvPr id="6" name="Ristkülik 5">
            <a:extLst>
              <a:ext uri="{FF2B5EF4-FFF2-40B4-BE49-F238E27FC236}">
                <a16:creationId xmlns:a16="http://schemas.microsoft.com/office/drawing/2014/main" id="{7CA0DABF-D5AE-47AA-AEAA-56B19D06D6CF}"/>
              </a:ext>
            </a:extLst>
          </p:cNvPr>
          <p:cNvSpPr/>
          <p:nvPr/>
        </p:nvSpPr>
        <p:spPr>
          <a:xfrm>
            <a:off x="831227" y="1413063"/>
            <a:ext cx="1082947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3200" dirty="0"/>
          </a:p>
          <a:p>
            <a:r>
              <a:rPr lang="et-EE" sz="4000" dirty="0"/>
              <a:t>    </a:t>
            </a:r>
          </a:p>
          <a:p>
            <a:r>
              <a:rPr lang="et-EE" sz="4000" dirty="0"/>
              <a:t>     Muutused tulevad ühel või teisel moel</a:t>
            </a:r>
          </a:p>
          <a:p>
            <a:r>
              <a:rPr lang="et-EE" sz="4000" dirty="0"/>
              <a:t>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33624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4BCF83-2BF2-4EC2-9F12-F797B5B4B791}"/>
              </a:ext>
            </a:extLst>
          </p:cNvPr>
          <p:cNvSpPr txBox="1">
            <a:spLocks/>
          </p:cNvSpPr>
          <p:nvPr/>
        </p:nvSpPr>
        <p:spPr>
          <a:xfrm>
            <a:off x="230819" y="341459"/>
            <a:ext cx="11833934" cy="14518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t-EE" sz="2000" dirty="0"/>
          </a:p>
        </p:txBody>
      </p:sp>
      <p:sp>
        <p:nvSpPr>
          <p:cNvPr id="6" name="Ristkülik 5">
            <a:extLst>
              <a:ext uri="{FF2B5EF4-FFF2-40B4-BE49-F238E27FC236}">
                <a16:creationId xmlns:a16="http://schemas.microsoft.com/office/drawing/2014/main" id="{7CA0DABF-D5AE-47AA-AEAA-56B19D06D6CF}"/>
              </a:ext>
            </a:extLst>
          </p:cNvPr>
          <p:cNvSpPr/>
          <p:nvPr/>
        </p:nvSpPr>
        <p:spPr>
          <a:xfrm>
            <a:off x="831227" y="1413063"/>
            <a:ext cx="10070551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3200" dirty="0"/>
          </a:p>
          <a:p>
            <a:pPr marL="571500" indent="-571500">
              <a:buFont typeface="Century Gothic" panose="020B0502020202020204" pitchFamily="34" charset="0"/>
              <a:buChar char="►"/>
            </a:pPr>
            <a:r>
              <a:rPr lang="et-EE" sz="3600" dirty="0"/>
              <a:t>Riigigümnaasium Rakveres alustab 1.septembril 2022, kes vajab  väga õpilasi ja õpetajaid</a:t>
            </a:r>
          </a:p>
          <a:p>
            <a:pPr marL="571500" indent="-571500">
              <a:buFont typeface="Century Gothic" panose="020B0502020202020204" pitchFamily="34" charset="0"/>
              <a:buChar char="►"/>
            </a:pPr>
            <a:r>
              <a:rPr lang="et-EE" sz="3600" dirty="0"/>
              <a:t>Iga uue suure projekti käivitamise tempo ja lõpptulemus on prognoosimatu</a:t>
            </a:r>
          </a:p>
          <a:p>
            <a:pPr marL="571500" indent="-571500">
              <a:buFont typeface="Century Gothic" panose="020B0502020202020204" pitchFamily="34" charset="0"/>
              <a:buChar char="►"/>
            </a:pPr>
            <a:r>
              <a:rPr lang="et-EE" sz="3600" dirty="0"/>
              <a:t>Suur ja uus  kool ei taga automaatselt head õpikeskkonda ja hariduse taset</a:t>
            </a:r>
          </a:p>
          <a:p>
            <a:pPr lvl="0"/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34655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973" y="1025120"/>
            <a:ext cx="8707394" cy="3566984"/>
          </a:xfrm>
        </p:spPr>
        <p:txBody>
          <a:bodyPr>
            <a:noAutofit/>
          </a:bodyPr>
          <a:lstStyle/>
          <a:p>
            <a:pPr algn="ctr"/>
            <a:br>
              <a:rPr lang="et-EE" sz="5400" dirty="0"/>
            </a:br>
            <a:br>
              <a:rPr lang="et-EE" sz="5400" dirty="0"/>
            </a:br>
            <a:br>
              <a:rPr lang="et-EE" sz="5400" dirty="0"/>
            </a:br>
            <a:br>
              <a:rPr lang="et-EE" sz="5400" dirty="0"/>
            </a:br>
            <a:br>
              <a:rPr lang="et-EE" sz="5400" dirty="0"/>
            </a:br>
            <a:br>
              <a:rPr lang="et-EE" sz="5400" dirty="0"/>
            </a:br>
            <a:br>
              <a:rPr lang="et-EE" sz="5400" dirty="0"/>
            </a:br>
            <a:br>
              <a:rPr lang="et-EE" sz="5400" dirty="0"/>
            </a:br>
            <a:br>
              <a:rPr lang="et-EE" sz="5400" dirty="0"/>
            </a:br>
            <a:br>
              <a:rPr lang="et-EE" sz="5400" dirty="0"/>
            </a:br>
            <a:r>
              <a:rPr lang="et-EE" sz="4400" dirty="0"/>
              <a:t>  </a:t>
            </a:r>
            <a:r>
              <a:rPr lang="fi-FI" sz="4400" dirty="0"/>
              <a:t>"Piirangud ja </a:t>
            </a:r>
            <a:br>
              <a:rPr lang="et-EE" sz="4400" dirty="0"/>
            </a:br>
            <a:r>
              <a:rPr lang="et-EE" sz="4400" dirty="0"/>
              <a:t>   </a:t>
            </a:r>
            <a:r>
              <a:rPr lang="fi-FI" sz="4400" dirty="0" err="1"/>
              <a:t>võimalused</a:t>
            </a:r>
            <a:r>
              <a:rPr lang="fi-FI" sz="4400" dirty="0"/>
              <a:t> - </a:t>
            </a:r>
            <a:r>
              <a:rPr lang="et-EE" sz="4400" dirty="0"/>
              <a:t>          </a:t>
            </a:r>
            <a:br>
              <a:rPr lang="et-EE" sz="4400" dirty="0"/>
            </a:br>
            <a:r>
              <a:rPr lang="et-EE" sz="4400" dirty="0"/>
              <a:t>    </a:t>
            </a:r>
            <a:r>
              <a:rPr lang="fi-FI" sz="4400" dirty="0"/>
              <a:t>Kadrina Keskkool </a:t>
            </a:r>
            <a:r>
              <a:rPr lang="et-EE" sz="4400" dirty="0"/>
              <a:t>   </a:t>
            </a:r>
            <a:br>
              <a:rPr lang="et-EE" sz="4400" dirty="0"/>
            </a:br>
            <a:r>
              <a:rPr lang="et-EE" sz="4400" dirty="0"/>
              <a:t>    </a:t>
            </a:r>
            <a:r>
              <a:rPr lang="fi-FI" sz="4400" dirty="0"/>
              <a:t>2030"</a:t>
            </a:r>
            <a:endParaRPr lang="et-EE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3908" y="5058032"/>
            <a:ext cx="7838416" cy="1054444"/>
          </a:xfrm>
        </p:spPr>
        <p:txBody>
          <a:bodyPr>
            <a:normAutofit fontScale="85000" lnSpcReduction="20000"/>
          </a:bodyPr>
          <a:lstStyle/>
          <a:p>
            <a:pPr algn="ctr"/>
            <a:endParaRPr lang="et-EE" dirty="0"/>
          </a:p>
          <a:p>
            <a:pPr algn="ctr"/>
            <a:r>
              <a:rPr lang="et-EE" dirty="0">
                <a:solidFill>
                  <a:schemeClr val="tx1"/>
                </a:solidFill>
              </a:rPr>
              <a:t>         Juhan Viise</a:t>
            </a:r>
          </a:p>
          <a:p>
            <a:pPr algn="ctr"/>
            <a:r>
              <a:rPr lang="et-EE" dirty="0">
                <a:solidFill>
                  <a:schemeClr val="tx1"/>
                </a:solidFill>
              </a:rPr>
              <a:t>          25.01.2020</a:t>
            </a:r>
          </a:p>
        </p:txBody>
      </p:sp>
    </p:spTree>
    <p:extLst>
      <p:ext uri="{BB962C8B-B14F-4D97-AF65-F5344CB8AC3E}">
        <p14:creationId xmlns:p14="http://schemas.microsoft.com/office/powerpoint/2010/main" val="1988595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24" y="2534243"/>
            <a:ext cx="10984952" cy="1280964"/>
          </a:xfrm>
        </p:spPr>
        <p:txBody>
          <a:bodyPr>
            <a:noAutofit/>
          </a:bodyPr>
          <a:lstStyle/>
          <a:p>
            <a:pPr algn="ctr"/>
            <a:r>
              <a:rPr lang="et-EE" dirty="0"/>
              <a:t>Kadrinas gümnaasiumiosa säilitamiseks tuleb teha valik, millele keskenduda  ja seda tuleb teha väga hästi</a:t>
            </a:r>
            <a:br>
              <a:rPr lang="et-EE" dirty="0"/>
            </a:br>
            <a:r>
              <a:rPr lang="et-EE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4BCF83-2BF2-4EC2-9F12-F797B5B4B791}"/>
              </a:ext>
            </a:extLst>
          </p:cNvPr>
          <p:cNvSpPr txBox="1">
            <a:spLocks/>
          </p:cNvSpPr>
          <p:nvPr/>
        </p:nvSpPr>
        <p:spPr>
          <a:xfrm>
            <a:off x="230819" y="341459"/>
            <a:ext cx="11833934" cy="14518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t-EE" sz="2000" dirty="0"/>
          </a:p>
        </p:txBody>
      </p:sp>
    </p:spTree>
    <p:extLst>
      <p:ext uri="{BB962C8B-B14F-4D97-AF65-F5344CB8AC3E}">
        <p14:creationId xmlns:p14="http://schemas.microsoft.com/office/powerpoint/2010/main" val="3748121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064" y="665825"/>
            <a:ext cx="10393017" cy="1447060"/>
          </a:xfrm>
        </p:spPr>
        <p:txBody>
          <a:bodyPr>
            <a:noAutofit/>
          </a:bodyPr>
          <a:lstStyle/>
          <a:p>
            <a:br>
              <a:rPr lang="et-EE" sz="5400" dirty="0"/>
            </a:br>
            <a:br>
              <a:rPr lang="et-EE" sz="5400" dirty="0"/>
            </a:br>
            <a:br>
              <a:rPr lang="et-EE" sz="5400" dirty="0"/>
            </a:br>
            <a:br>
              <a:rPr lang="et-EE" sz="5400" dirty="0"/>
            </a:br>
            <a:br>
              <a:rPr lang="et-EE" sz="5400" dirty="0"/>
            </a:br>
            <a:br>
              <a:rPr lang="et-EE" sz="5400" dirty="0"/>
            </a:br>
            <a:br>
              <a:rPr lang="et-EE" sz="5400" dirty="0"/>
            </a:br>
            <a:br>
              <a:rPr lang="et-EE" sz="5400" dirty="0"/>
            </a:br>
            <a:br>
              <a:rPr lang="et-EE" sz="3200" dirty="0"/>
            </a:br>
            <a:r>
              <a:rPr lang="et-EE" sz="3200" dirty="0"/>
              <a:t>Hariduses kehtivad turumajanduse reeglid.</a:t>
            </a:r>
            <a:br>
              <a:rPr lang="et-EE" sz="2000" dirty="0"/>
            </a:br>
            <a:br>
              <a:rPr lang="et-EE" sz="2000" dirty="0"/>
            </a:br>
            <a:endParaRPr lang="et-EE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9FDD81-C997-4111-9701-A5FF1CB6446B}"/>
              </a:ext>
            </a:extLst>
          </p:cNvPr>
          <p:cNvSpPr txBox="1"/>
          <p:nvPr/>
        </p:nvSpPr>
        <p:spPr>
          <a:xfrm>
            <a:off x="878888" y="2237157"/>
            <a:ext cx="102004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/>
              <a:t>Tänane kool on haridusteenust pakkuv firma </a:t>
            </a:r>
          </a:p>
          <a:p>
            <a:r>
              <a:rPr lang="et-EE" sz="3200" dirty="0"/>
              <a:t>Kooli kliendiks  on õpilane ja lapsevanem</a:t>
            </a:r>
          </a:p>
          <a:p>
            <a:r>
              <a:rPr lang="et-EE" sz="3200" dirty="0"/>
              <a:t>Kooli toimimiseks tuleb jälgida  sarnaselt ettevõtlusele  pidevalt hinnatavaid olulisi   mõõdikuid</a:t>
            </a:r>
            <a:br>
              <a:rPr lang="et-EE" sz="3200" dirty="0"/>
            </a:br>
            <a:endParaRPr lang="et-EE" sz="3200" dirty="0"/>
          </a:p>
        </p:txBody>
      </p:sp>
    </p:spTree>
    <p:extLst>
      <p:ext uri="{BB962C8B-B14F-4D97-AF65-F5344CB8AC3E}">
        <p14:creationId xmlns:p14="http://schemas.microsoft.com/office/powerpoint/2010/main" val="623429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932" y="419093"/>
            <a:ext cx="3727760" cy="995289"/>
          </a:xfrm>
        </p:spPr>
        <p:txBody>
          <a:bodyPr>
            <a:noAutofit/>
          </a:bodyPr>
          <a:lstStyle/>
          <a:p>
            <a:br>
              <a:rPr lang="et-EE" sz="5400" dirty="0"/>
            </a:br>
            <a:br>
              <a:rPr lang="et-EE" sz="5400" dirty="0"/>
            </a:br>
            <a:br>
              <a:rPr lang="et-EE" sz="5400" dirty="0"/>
            </a:br>
            <a:br>
              <a:rPr lang="et-EE" sz="5400" dirty="0"/>
            </a:br>
            <a:br>
              <a:rPr lang="et-EE" sz="5400" dirty="0"/>
            </a:br>
            <a:br>
              <a:rPr lang="et-EE" sz="5400" dirty="0"/>
            </a:br>
            <a:br>
              <a:rPr lang="et-EE" sz="5400" dirty="0"/>
            </a:br>
            <a:br>
              <a:rPr lang="et-EE" sz="5400" dirty="0"/>
            </a:br>
            <a:br>
              <a:rPr lang="et-EE" sz="5400" dirty="0"/>
            </a:br>
            <a:br>
              <a:rPr lang="et-EE" sz="5400" dirty="0"/>
            </a:br>
            <a:br>
              <a:rPr lang="et-EE" sz="5400" dirty="0"/>
            </a:br>
            <a:r>
              <a:rPr lang="et-EE" sz="3600" dirty="0"/>
              <a:t>MUUTUSED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90CD86-F805-444A-A7C3-505D9780AFD3}"/>
              </a:ext>
            </a:extLst>
          </p:cNvPr>
          <p:cNvSpPr txBox="1"/>
          <p:nvPr/>
        </p:nvSpPr>
        <p:spPr>
          <a:xfrm>
            <a:off x="763480" y="1873188"/>
            <a:ext cx="87445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/>
              <a:t>Mida kliendid tahavad?</a:t>
            </a:r>
          </a:p>
          <a:p>
            <a:r>
              <a:rPr lang="et-EE" sz="2400" dirty="0"/>
              <a:t>►Kadrina tankla – kütust või/ja toitu?</a:t>
            </a:r>
          </a:p>
          <a:p>
            <a:r>
              <a:rPr lang="et-EE" sz="2400" dirty="0"/>
              <a:t>►Kadrina Konsum – toidukaupu või/ja ehituskaupu?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400" dirty="0"/>
          </a:p>
          <a:p>
            <a:endParaRPr lang="et-E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/>
              <a:t>Kadrina Karud –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t-EE" sz="2400" dirty="0"/>
              <a:t>eestvedajate tahe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t-EE" sz="2400" dirty="0"/>
              <a:t>treenerid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t-EE" sz="2400" dirty="0"/>
              <a:t> mängijad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t-EE" sz="2400" dirty="0"/>
              <a:t>Raha = sponsorid</a:t>
            </a:r>
          </a:p>
          <a:p>
            <a:r>
              <a:rPr lang="et-EE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9226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24" y="234927"/>
            <a:ext cx="10984952" cy="1280964"/>
          </a:xfrm>
        </p:spPr>
        <p:txBody>
          <a:bodyPr>
            <a:noAutofit/>
          </a:bodyPr>
          <a:lstStyle/>
          <a:p>
            <a:r>
              <a:rPr lang="et-EE" dirty="0"/>
              <a:t>Eesmärgi realiseerimiseks on vaja: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4BCF83-2BF2-4EC2-9F12-F797B5B4B791}"/>
              </a:ext>
            </a:extLst>
          </p:cNvPr>
          <p:cNvSpPr txBox="1">
            <a:spLocks/>
          </p:cNvSpPr>
          <p:nvPr/>
        </p:nvSpPr>
        <p:spPr>
          <a:xfrm>
            <a:off x="230819" y="341459"/>
            <a:ext cx="11833934" cy="14518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t-EE" sz="2000" dirty="0"/>
          </a:p>
        </p:txBody>
      </p:sp>
      <p:sp>
        <p:nvSpPr>
          <p:cNvPr id="6" name="Ristkülik 5">
            <a:extLst>
              <a:ext uri="{FF2B5EF4-FFF2-40B4-BE49-F238E27FC236}">
                <a16:creationId xmlns:a16="http://schemas.microsoft.com/office/drawing/2014/main" id="{7CA0DABF-D5AE-47AA-AEAA-56B19D06D6CF}"/>
              </a:ext>
            </a:extLst>
          </p:cNvPr>
          <p:cNvSpPr/>
          <p:nvPr/>
        </p:nvSpPr>
        <p:spPr>
          <a:xfrm>
            <a:off x="769084" y="1793288"/>
            <a:ext cx="91351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Century Gothic" panose="020B0502020202020204" pitchFamily="34" charset="0"/>
              <a:buChar char="►"/>
            </a:pPr>
            <a:r>
              <a:rPr lang="et-EE" sz="3200" dirty="0"/>
              <a:t>Motiveerivaid  juhte</a:t>
            </a:r>
          </a:p>
          <a:p>
            <a:pPr marL="457200" lvl="0" indent="-457200">
              <a:buFont typeface="Century Gothic" panose="020B0502020202020204" pitchFamily="34" charset="0"/>
              <a:buChar char="►"/>
            </a:pPr>
            <a:r>
              <a:rPr lang="et-EE" sz="3200" dirty="0"/>
              <a:t>Mõõdetavat efektiivset strateegiat</a:t>
            </a:r>
          </a:p>
          <a:p>
            <a:pPr marL="457200" lvl="0" indent="-457200">
              <a:buFont typeface="Century Gothic" panose="020B0502020202020204" pitchFamily="34" charset="0"/>
              <a:buChar char="►"/>
            </a:pPr>
            <a:r>
              <a:rPr lang="et-EE" sz="3200" dirty="0"/>
              <a:t>Õpilasi</a:t>
            </a:r>
          </a:p>
          <a:p>
            <a:pPr marL="457200" lvl="0" indent="-457200">
              <a:buFont typeface="Century Gothic" panose="020B0502020202020204" pitchFamily="34" charset="0"/>
              <a:buChar char="►"/>
            </a:pPr>
            <a:r>
              <a:rPr lang="et-EE" sz="3200" dirty="0"/>
              <a:t>Õpetajaid</a:t>
            </a:r>
          </a:p>
          <a:p>
            <a:pPr marL="457200" lvl="0" indent="-457200">
              <a:buFont typeface="Century Gothic" panose="020B0502020202020204" pitchFamily="34" charset="0"/>
              <a:buChar char="►"/>
            </a:pPr>
            <a:r>
              <a:rPr lang="et-EE" sz="3200" dirty="0"/>
              <a:t>Raha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64959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4BCF83-2BF2-4EC2-9F12-F797B5B4B791}"/>
              </a:ext>
            </a:extLst>
          </p:cNvPr>
          <p:cNvSpPr txBox="1">
            <a:spLocks/>
          </p:cNvSpPr>
          <p:nvPr/>
        </p:nvSpPr>
        <p:spPr>
          <a:xfrm>
            <a:off x="230819" y="341459"/>
            <a:ext cx="11833934" cy="14518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t-EE" sz="2000" dirty="0"/>
          </a:p>
        </p:txBody>
      </p:sp>
      <p:sp>
        <p:nvSpPr>
          <p:cNvPr id="6" name="Ristkülik 5">
            <a:extLst>
              <a:ext uri="{FF2B5EF4-FFF2-40B4-BE49-F238E27FC236}">
                <a16:creationId xmlns:a16="http://schemas.microsoft.com/office/drawing/2014/main" id="{7CA0DABF-D5AE-47AA-AEAA-56B19D06D6CF}"/>
              </a:ext>
            </a:extLst>
          </p:cNvPr>
          <p:cNvSpPr/>
          <p:nvPr/>
        </p:nvSpPr>
        <p:spPr>
          <a:xfrm>
            <a:off x="822349" y="1656576"/>
            <a:ext cx="1007055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t-EE" sz="2400" dirty="0"/>
          </a:p>
          <a:p>
            <a:pPr marL="342900" lvl="0" indent="-342900">
              <a:buFont typeface="Century Gothic" panose="020B0502020202020204" pitchFamily="34" charset="0"/>
              <a:buChar char="►"/>
            </a:pPr>
            <a:r>
              <a:rPr lang="et-EE" sz="2800" dirty="0"/>
              <a:t>Kasutada  maksimaalselt õpetajate koostööst tekkivat  sünergiat ja kaasata professionaalset abi</a:t>
            </a:r>
            <a:r>
              <a:rPr lang="en-GB" sz="2800" dirty="0"/>
              <a:t> </a:t>
            </a:r>
            <a:r>
              <a:rPr lang="en-GB" sz="2800" dirty="0" err="1"/>
              <a:t>väljastpoolt</a:t>
            </a:r>
            <a:r>
              <a:rPr lang="en-GB" sz="2800" dirty="0"/>
              <a:t> </a:t>
            </a:r>
            <a:r>
              <a:rPr lang="en-GB" sz="2800" dirty="0" err="1"/>
              <a:t>kooli</a:t>
            </a:r>
            <a:endParaRPr lang="et-EE" sz="2800" dirty="0"/>
          </a:p>
          <a:p>
            <a:pPr marL="342900" lvl="0" indent="-342900">
              <a:buFont typeface="Century Gothic" panose="020B0502020202020204" pitchFamily="34" charset="0"/>
              <a:buChar char="►"/>
            </a:pPr>
            <a:r>
              <a:rPr lang="et-EE" sz="2800" dirty="0"/>
              <a:t>Luua  s</a:t>
            </a:r>
            <a:r>
              <a:rPr lang="en-GB" sz="2800" dirty="0" err="1"/>
              <a:t>üsteem</a:t>
            </a:r>
            <a:r>
              <a:rPr lang="en-GB" sz="2800" dirty="0"/>
              <a:t> n</a:t>
            </a:r>
            <a:r>
              <a:rPr lang="et-EE" sz="2800" dirty="0" err="1"/>
              <a:t>oorte</a:t>
            </a:r>
            <a:r>
              <a:rPr lang="et-EE" sz="2800" dirty="0"/>
              <a:t> pedagoogide värbamiseks</a:t>
            </a:r>
          </a:p>
          <a:p>
            <a:pPr marL="342900" lvl="0" indent="-342900">
              <a:buFont typeface="Century Gothic" panose="020B0502020202020204" pitchFamily="34" charset="0"/>
              <a:buChar char="►"/>
            </a:pPr>
            <a:r>
              <a:rPr lang="et-EE" sz="2800" dirty="0"/>
              <a:t>Luua  süsteem</a:t>
            </a:r>
            <a:r>
              <a:rPr lang="en-GB" sz="2800" dirty="0"/>
              <a:t> </a:t>
            </a:r>
            <a:r>
              <a:rPr lang="et-EE" sz="2800" dirty="0"/>
              <a:t>pidevaks koostööks põhikoolidega</a:t>
            </a:r>
            <a:r>
              <a:rPr lang="en-GB" sz="2800" dirty="0"/>
              <a:t>(Kadrina </a:t>
            </a:r>
            <a:r>
              <a:rPr lang="en-GB" sz="2800" dirty="0" err="1"/>
              <a:t>Keskkooli</a:t>
            </a:r>
            <a:r>
              <a:rPr lang="en-GB" sz="2800" dirty="0"/>
              <a:t> </a:t>
            </a:r>
            <a:r>
              <a:rPr lang="en-GB" sz="2800" dirty="0" err="1"/>
              <a:t>kasvulavad</a:t>
            </a:r>
            <a:r>
              <a:rPr lang="en-GB" sz="2800" dirty="0"/>
              <a:t>)</a:t>
            </a:r>
            <a:endParaRPr lang="et-EE" sz="2800" dirty="0"/>
          </a:p>
          <a:p>
            <a:pPr marL="342900" lvl="0" indent="-342900">
              <a:buFont typeface="Century Gothic" panose="020B0502020202020204" pitchFamily="34" charset="0"/>
              <a:buChar char="►"/>
            </a:pPr>
            <a:r>
              <a:rPr lang="et-EE" sz="2800" dirty="0"/>
              <a:t> Pidev mõõdikute  analüüs ja tegevuste korrigeerimine</a:t>
            </a:r>
          </a:p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n-GB" sz="2800" dirty="0"/>
              <a:t>S</a:t>
            </a:r>
            <a:r>
              <a:rPr lang="et-EE" sz="2800" dirty="0" err="1"/>
              <a:t>elge</a:t>
            </a:r>
            <a:r>
              <a:rPr lang="et-EE" sz="2800" dirty="0"/>
              <a:t> ja pidev  kuvand kõigis kommunikatsioonikanalites Kadrina koolist  ja seal pakutavast</a:t>
            </a:r>
          </a:p>
          <a:p>
            <a:pPr marL="342900" lvl="0" indent="-342900">
              <a:buFont typeface="Century Gothic" panose="020B0502020202020204" pitchFamily="34" charset="0"/>
              <a:buChar char="►"/>
            </a:pPr>
            <a:endParaRPr lang="et-EE" sz="2400" dirty="0"/>
          </a:p>
          <a:p>
            <a:pPr lvl="0"/>
            <a:endParaRPr lang="en-GB" sz="3200" dirty="0"/>
          </a:p>
        </p:txBody>
      </p:sp>
      <p:sp>
        <p:nvSpPr>
          <p:cNvPr id="4" name="Pealkiri 1">
            <a:extLst>
              <a:ext uri="{FF2B5EF4-FFF2-40B4-BE49-F238E27FC236}">
                <a16:creationId xmlns:a16="http://schemas.microsoft.com/office/drawing/2014/main" id="{639F6104-A2EB-4DE3-ABA1-1B5B6EA3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18" y="286221"/>
            <a:ext cx="9257456" cy="1507067"/>
          </a:xfrm>
        </p:spPr>
        <p:txBody>
          <a:bodyPr/>
          <a:lstStyle/>
          <a:p>
            <a:r>
              <a:rPr lang="et-EE" dirty="0"/>
              <a:t>EESMÄRGI REALISEERIMISEKS ON VAJA:</a:t>
            </a:r>
          </a:p>
        </p:txBody>
      </p:sp>
    </p:spTree>
    <p:extLst>
      <p:ext uri="{BB962C8B-B14F-4D97-AF65-F5344CB8AC3E}">
        <p14:creationId xmlns:p14="http://schemas.microsoft.com/office/powerpoint/2010/main" val="909851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4BCF83-2BF2-4EC2-9F12-F797B5B4B791}"/>
              </a:ext>
            </a:extLst>
          </p:cNvPr>
          <p:cNvSpPr txBox="1">
            <a:spLocks/>
          </p:cNvSpPr>
          <p:nvPr/>
        </p:nvSpPr>
        <p:spPr>
          <a:xfrm>
            <a:off x="230819" y="341459"/>
            <a:ext cx="11833934" cy="14518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t-EE" sz="2000" dirty="0"/>
          </a:p>
        </p:txBody>
      </p:sp>
      <p:sp>
        <p:nvSpPr>
          <p:cNvPr id="6" name="Ristkülik 5">
            <a:extLst>
              <a:ext uri="{FF2B5EF4-FFF2-40B4-BE49-F238E27FC236}">
                <a16:creationId xmlns:a16="http://schemas.microsoft.com/office/drawing/2014/main" id="{7CA0DABF-D5AE-47AA-AEAA-56B19D06D6CF}"/>
              </a:ext>
            </a:extLst>
          </p:cNvPr>
          <p:cNvSpPr/>
          <p:nvPr/>
        </p:nvSpPr>
        <p:spPr>
          <a:xfrm>
            <a:off x="967414" y="2370668"/>
            <a:ext cx="100705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et-EE" sz="2800" dirty="0"/>
              <a:t>Süsteemselt küsida tagasisidet õpilastelt </a:t>
            </a:r>
          </a:p>
          <a:p>
            <a:r>
              <a:rPr lang="et-EE" sz="2800" dirty="0"/>
              <a:t>	</a:t>
            </a:r>
            <a:r>
              <a:rPr lang="et-EE" sz="2000" dirty="0"/>
              <a:t>(</a:t>
            </a:r>
            <a:r>
              <a:rPr lang="en-GB" sz="2000" dirty="0"/>
              <a:t>Kadrina </a:t>
            </a:r>
            <a:r>
              <a:rPr lang="en-GB" sz="2000" dirty="0" err="1"/>
              <a:t>Keskkooli</a:t>
            </a:r>
            <a:r>
              <a:rPr lang="en-GB" sz="2000" dirty="0"/>
              <a:t> </a:t>
            </a:r>
            <a:r>
              <a:rPr lang="et-EE" sz="2000" dirty="0"/>
              <a:t>õpilane on hinnatav ja hindaja)</a:t>
            </a:r>
          </a:p>
          <a:p>
            <a:r>
              <a:rPr lang="et-EE" sz="2800" dirty="0"/>
              <a:t>	See aitab koolis läbiviidavaid tegevusi 	järjest      	paremaks muuta </a:t>
            </a:r>
            <a:endParaRPr lang="en-GB" sz="3200" dirty="0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FF7903A7-63E9-41D7-8E34-3888E671E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18" y="286221"/>
            <a:ext cx="9257456" cy="1507067"/>
          </a:xfrm>
        </p:spPr>
        <p:txBody>
          <a:bodyPr/>
          <a:lstStyle/>
          <a:p>
            <a:r>
              <a:rPr lang="et-EE" dirty="0"/>
              <a:t>EESMÄRGI REALISEERIMISEKS ON VAJA:</a:t>
            </a:r>
          </a:p>
        </p:txBody>
      </p:sp>
    </p:spTree>
    <p:extLst>
      <p:ext uri="{BB962C8B-B14F-4D97-AF65-F5344CB8AC3E}">
        <p14:creationId xmlns:p14="http://schemas.microsoft.com/office/powerpoint/2010/main" val="2683724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4BCF83-2BF2-4EC2-9F12-F797B5B4B791}"/>
              </a:ext>
            </a:extLst>
          </p:cNvPr>
          <p:cNvSpPr txBox="1">
            <a:spLocks/>
          </p:cNvSpPr>
          <p:nvPr/>
        </p:nvSpPr>
        <p:spPr>
          <a:xfrm>
            <a:off x="230819" y="341459"/>
            <a:ext cx="11833934" cy="14518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t-EE" sz="2000" dirty="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9820AE72-E779-4496-98A4-38BB5553E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652011"/>
              </p:ext>
            </p:extLst>
          </p:nvPr>
        </p:nvGraphicFramePr>
        <p:xfrm>
          <a:off x="656947" y="1491448"/>
          <a:ext cx="10502281" cy="46962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63123">
                  <a:extLst>
                    <a:ext uri="{9D8B030D-6E8A-4147-A177-3AD203B41FA5}">
                      <a16:colId xmlns:a16="http://schemas.microsoft.com/office/drawing/2014/main" val="2486871998"/>
                    </a:ext>
                  </a:extLst>
                </a:gridCol>
                <a:gridCol w="1091950">
                  <a:extLst>
                    <a:ext uri="{9D8B030D-6E8A-4147-A177-3AD203B41FA5}">
                      <a16:colId xmlns:a16="http://schemas.microsoft.com/office/drawing/2014/main" val="1953095999"/>
                    </a:ext>
                  </a:extLst>
                </a:gridCol>
                <a:gridCol w="1211802">
                  <a:extLst>
                    <a:ext uri="{9D8B030D-6E8A-4147-A177-3AD203B41FA5}">
                      <a16:colId xmlns:a16="http://schemas.microsoft.com/office/drawing/2014/main" val="1966667680"/>
                    </a:ext>
                  </a:extLst>
                </a:gridCol>
                <a:gridCol w="1211802">
                  <a:extLst>
                    <a:ext uri="{9D8B030D-6E8A-4147-A177-3AD203B41FA5}">
                      <a16:colId xmlns:a16="http://schemas.microsoft.com/office/drawing/2014/main" val="659497027"/>
                    </a:ext>
                  </a:extLst>
                </a:gridCol>
                <a:gridCol w="1211802">
                  <a:extLst>
                    <a:ext uri="{9D8B030D-6E8A-4147-A177-3AD203B41FA5}">
                      <a16:colId xmlns:a16="http://schemas.microsoft.com/office/drawing/2014/main" val="3747322145"/>
                    </a:ext>
                  </a:extLst>
                </a:gridCol>
                <a:gridCol w="1211802">
                  <a:extLst>
                    <a:ext uri="{9D8B030D-6E8A-4147-A177-3AD203B41FA5}">
                      <a16:colId xmlns:a16="http://schemas.microsoft.com/office/drawing/2014/main" val="1086263361"/>
                    </a:ext>
                  </a:extLst>
                </a:gridCol>
              </a:tblGrid>
              <a:tr h="772935">
                <a:tc>
                  <a:txBody>
                    <a:bodyPr/>
                    <a:lstStyle/>
                    <a:p>
                      <a:pPr algn="ctr" fontAlgn="b"/>
                      <a:endParaRPr lang="et-E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2019</a:t>
                      </a:r>
                      <a:endParaRPr lang="et-EE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2018</a:t>
                      </a:r>
                      <a:endParaRPr lang="et-E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2017</a:t>
                      </a:r>
                      <a:endParaRPr lang="et-EE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2016</a:t>
                      </a:r>
                      <a:endParaRPr lang="et-EE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2015</a:t>
                      </a:r>
                      <a:endParaRPr lang="et-EE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971875326"/>
                  </a:ext>
                </a:extLst>
              </a:tr>
              <a:tr h="980644">
                <a:tc>
                  <a:txBody>
                    <a:bodyPr/>
                    <a:lstStyle/>
                    <a:p>
                      <a:pPr algn="l" fontAlgn="b"/>
                      <a:r>
                        <a:rPr lang="et-EE" sz="2400" u="none" strike="noStrike" dirty="0">
                          <a:effectLst/>
                        </a:rPr>
                        <a:t>KKK õpilaste arv kokku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607</a:t>
                      </a:r>
                      <a:endParaRPr lang="et-E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606</a:t>
                      </a:r>
                      <a:endParaRPr lang="et-E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611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580</a:t>
                      </a:r>
                      <a:endParaRPr lang="et-E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570</a:t>
                      </a:r>
                      <a:endParaRPr lang="et-E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885319426"/>
                  </a:ext>
                </a:extLst>
              </a:tr>
              <a:tr h="980644">
                <a:tc>
                  <a:txBody>
                    <a:bodyPr/>
                    <a:lstStyle/>
                    <a:p>
                      <a:pPr algn="l" fontAlgn="b"/>
                      <a:r>
                        <a:rPr lang="fi-FI" sz="2400" u="none" strike="noStrike" dirty="0">
                          <a:effectLst/>
                        </a:rPr>
                        <a:t>KKK </a:t>
                      </a:r>
                      <a:r>
                        <a:rPr lang="fi-FI" sz="2400" u="none" strike="noStrike" dirty="0" err="1">
                          <a:effectLst/>
                        </a:rPr>
                        <a:t>õpilaste</a:t>
                      </a:r>
                      <a:r>
                        <a:rPr lang="fi-FI" sz="2400" u="none" strike="noStrike" dirty="0">
                          <a:effectLst/>
                        </a:rPr>
                        <a:t> </a:t>
                      </a:r>
                      <a:r>
                        <a:rPr lang="fi-FI" sz="2400" u="none" strike="noStrike" dirty="0" err="1">
                          <a:effectLst/>
                        </a:rPr>
                        <a:t>arv</a:t>
                      </a:r>
                      <a:r>
                        <a:rPr lang="fi-FI" sz="2400" u="none" strike="noStrike" dirty="0">
                          <a:effectLst/>
                        </a:rPr>
                        <a:t> </a:t>
                      </a:r>
                      <a:r>
                        <a:rPr lang="fi-FI" sz="2400" u="none" strike="noStrike" dirty="0" err="1">
                          <a:effectLst/>
                        </a:rPr>
                        <a:t>keskkooli</a:t>
                      </a:r>
                      <a:r>
                        <a:rPr lang="fi-FI" sz="2400" u="none" strike="noStrike" dirty="0">
                          <a:effectLst/>
                        </a:rPr>
                        <a:t> </a:t>
                      </a:r>
                      <a:r>
                        <a:rPr lang="fi-FI" sz="2400" u="none" strike="noStrike" dirty="0" err="1">
                          <a:effectLst/>
                        </a:rPr>
                        <a:t>osas</a:t>
                      </a:r>
                      <a:endParaRPr lang="fi-FI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111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117</a:t>
                      </a:r>
                      <a:endParaRPr lang="et-E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118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109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102</a:t>
                      </a:r>
                      <a:endParaRPr lang="et-E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687721234"/>
                  </a:ext>
                </a:extLst>
              </a:tr>
              <a:tr h="1962064">
                <a:tc>
                  <a:txBody>
                    <a:bodyPr/>
                    <a:lstStyle/>
                    <a:p>
                      <a:pPr algn="l" fontAlgn="b"/>
                      <a:r>
                        <a:rPr lang="et-EE" sz="2400" u="none" strike="noStrike" dirty="0">
                          <a:effectLst/>
                        </a:rPr>
                        <a:t>KKK väljastpoolt tulnud ja gümnaasiumiastmesse õppima asunud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t-EE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t-EE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t-EE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t-EE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t-EE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184075228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29D98715-EC9C-439C-BA38-372790FED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861" y="92981"/>
            <a:ext cx="8534400" cy="1256426"/>
          </a:xfrm>
        </p:spPr>
        <p:txBody>
          <a:bodyPr>
            <a:normAutofit/>
          </a:bodyPr>
          <a:lstStyle/>
          <a:p>
            <a:r>
              <a:rPr lang="et-EE" dirty="0"/>
              <a:t>KADRINA KOOL</a:t>
            </a:r>
            <a:endParaRPr lang="et-EE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397249-56B2-4472-83F4-01D619E74B2C}"/>
              </a:ext>
            </a:extLst>
          </p:cNvPr>
          <p:cNvSpPr txBox="1"/>
          <p:nvPr/>
        </p:nvSpPr>
        <p:spPr>
          <a:xfrm>
            <a:off x="10443099" y="6611779"/>
            <a:ext cx="174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 dirty="0"/>
              <a:t>Allikas: Kadrina vald</a:t>
            </a:r>
          </a:p>
        </p:txBody>
      </p:sp>
    </p:spTree>
    <p:extLst>
      <p:ext uri="{BB962C8B-B14F-4D97-AF65-F5344CB8AC3E}">
        <p14:creationId xmlns:p14="http://schemas.microsoft.com/office/powerpoint/2010/main" val="1106941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61" y="92981"/>
            <a:ext cx="8534400" cy="1256426"/>
          </a:xfrm>
        </p:spPr>
        <p:txBody>
          <a:bodyPr>
            <a:normAutofit/>
          </a:bodyPr>
          <a:lstStyle/>
          <a:p>
            <a:r>
              <a:rPr lang="et-EE" dirty="0"/>
              <a:t>KADRINA KOOL</a:t>
            </a:r>
            <a:endParaRPr lang="et-EE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61D6A3-579A-4D02-9C3E-299835DDAF7B}"/>
              </a:ext>
            </a:extLst>
          </p:cNvPr>
          <p:cNvSpPr txBox="1"/>
          <p:nvPr/>
        </p:nvSpPr>
        <p:spPr>
          <a:xfrm>
            <a:off x="10443099" y="6611779"/>
            <a:ext cx="174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 dirty="0"/>
              <a:t>Allikas: Kadrina vald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89C7CC96-5E67-4DD6-868E-3CDE450D57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247450"/>
              </p:ext>
            </p:extLst>
          </p:nvPr>
        </p:nvGraphicFramePr>
        <p:xfrm>
          <a:off x="514905" y="1109708"/>
          <a:ext cx="10699463" cy="52559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6698">
                  <a:extLst>
                    <a:ext uri="{9D8B030D-6E8A-4147-A177-3AD203B41FA5}">
                      <a16:colId xmlns:a16="http://schemas.microsoft.com/office/drawing/2014/main" val="3107987713"/>
                    </a:ext>
                  </a:extLst>
                </a:gridCol>
                <a:gridCol w="1234553">
                  <a:extLst>
                    <a:ext uri="{9D8B030D-6E8A-4147-A177-3AD203B41FA5}">
                      <a16:colId xmlns:a16="http://schemas.microsoft.com/office/drawing/2014/main" val="3666829774"/>
                    </a:ext>
                  </a:extLst>
                </a:gridCol>
                <a:gridCol w="1234553">
                  <a:extLst>
                    <a:ext uri="{9D8B030D-6E8A-4147-A177-3AD203B41FA5}">
                      <a16:colId xmlns:a16="http://schemas.microsoft.com/office/drawing/2014/main" val="3578949490"/>
                    </a:ext>
                  </a:extLst>
                </a:gridCol>
                <a:gridCol w="1234553">
                  <a:extLst>
                    <a:ext uri="{9D8B030D-6E8A-4147-A177-3AD203B41FA5}">
                      <a16:colId xmlns:a16="http://schemas.microsoft.com/office/drawing/2014/main" val="913803084"/>
                    </a:ext>
                  </a:extLst>
                </a:gridCol>
                <a:gridCol w="1234553">
                  <a:extLst>
                    <a:ext uri="{9D8B030D-6E8A-4147-A177-3AD203B41FA5}">
                      <a16:colId xmlns:a16="http://schemas.microsoft.com/office/drawing/2014/main" val="2617252588"/>
                    </a:ext>
                  </a:extLst>
                </a:gridCol>
                <a:gridCol w="1234553">
                  <a:extLst>
                    <a:ext uri="{9D8B030D-6E8A-4147-A177-3AD203B41FA5}">
                      <a16:colId xmlns:a16="http://schemas.microsoft.com/office/drawing/2014/main" val="3208440315"/>
                    </a:ext>
                  </a:extLst>
                </a:gridCol>
              </a:tblGrid>
              <a:tr h="437993"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Teema</a:t>
                      </a:r>
                      <a:endParaRPr lang="et-E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2019</a:t>
                      </a:r>
                      <a:endParaRPr lang="et-EE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2018</a:t>
                      </a:r>
                      <a:endParaRPr lang="et-EE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2017</a:t>
                      </a:r>
                      <a:endParaRPr lang="et-EE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2016</a:t>
                      </a:r>
                      <a:endParaRPr lang="et-EE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2015</a:t>
                      </a:r>
                      <a:endParaRPr lang="et-EE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119584248"/>
                  </a:ext>
                </a:extLst>
              </a:tr>
              <a:tr h="1313978">
                <a:tc>
                  <a:txBody>
                    <a:bodyPr/>
                    <a:lstStyle/>
                    <a:p>
                      <a:pPr algn="l" fontAlgn="b"/>
                      <a:r>
                        <a:rPr lang="et-EE" sz="2400" u="none" strike="noStrike" dirty="0">
                          <a:effectLst/>
                        </a:rPr>
                        <a:t>KKK riigieksamite positsioon vabariigis aastate kaupa 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52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38</a:t>
                      </a:r>
                      <a:endParaRPr lang="et-E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82</a:t>
                      </a:r>
                      <a:endParaRPr lang="et-E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37</a:t>
                      </a:r>
                      <a:endParaRPr lang="et-E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34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295792447"/>
                  </a:ext>
                </a:extLst>
              </a:tr>
              <a:tr h="1751970">
                <a:tc>
                  <a:txBody>
                    <a:bodyPr/>
                    <a:lstStyle/>
                    <a:p>
                      <a:pPr algn="l" fontAlgn="b"/>
                      <a:r>
                        <a:rPr lang="et-EE" sz="2400" u="none" strike="noStrike" dirty="0">
                          <a:effectLst/>
                        </a:rPr>
                        <a:t>KKK vabariiklike aineolümpiaadide saavutused (1.-6. koht) tk (lisa1)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5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4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1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4</a:t>
                      </a:r>
                      <a:endParaRPr lang="et-E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6</a:t>
                      </a:r>
                      <a:endParaRPr lang="et-E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750409812"/>
                  </a:ext>
                </a:extLst>
              </a:tr>
              <a:tr h="1751970">
                <a:tc>
                  <a:txBody>
                    <a:bodyPr/>
                    <a:lstStyle/>
                    <a:p>
                      <a:pPr algn="l" fontAlgn="b"/>
                      <a:r>
                        <a:rPr lang="et-EE" sz="2400" u="none" strike="noStrike">
                          <a:effectLst/>
                        </a:rPr>
                        <a:t>KKK maakondlike aineolümpiaadide saavutused (1.-6. koht) tk (lisa1)</a:t>
                      </a:r>
                      <a:endParaRPr lang="et-E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>
                          <a:effectLst/>
                        </a:rPr>
                        <a:t>69</a:t>
                      </a:r>
                      <a:endParaRPr lang="et-E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75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54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69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400" u="none" strike="noStrike" dirty="0">
                          <a:effectLst/>
                        </a:rPr>
                        <a:t>61</a:t>
                      </a:r>
                      <a:endParaRPr lang="et-E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221438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9121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19" y="341460"/>
            <a:ext cx="6835806" cy="1256522"/>
          </a:xfrm>
        </p:spPr>
        <p:txBody>
          <a:bodyPr>
            <a:normAutofit fontScale="90000"/>
          </a:bodyPr>
          <a:lstStyle/>
          <a:p>
            <a:br>
              <a:rPr lang="et-EE" b="1" dirty="0"/>
            </a:br>
            <a:br>
              <a:rPr lang="et-EE" b="1" dirty="0"/>
            </a:br>
            <a:endParaRPr lang="et-EE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61D6A3-579A-4D02-9C3E-299835DDAF7B}"/>
              </a:ext>
            </a:extLst>
          </p:cNvPr>
          <p:cNvSpPr txBox="1"/>
          <p:nvPr/>
        </p:nvSpPr>
        <p:spPr>
          <a:xfrm>
            <a:off x="10443099" y="6611779"/>
            <a:ext cx="174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 dirty="0"/>
              <a:t>Allikas: Kadrina vald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3871B7-8CEE-4B95-8E88-3F2FFF8B541A}"/>
              </a:ext>
            </a:extLst>
          </p:cNvPr>
          <p:cNvSpPr txBox="1">
            <a:spLocks/>
          </p:cNvSpPr>
          <p:nvPr/>
        </p:nvSpPr>
        <p:spPr>
          <a:xfrm>
            <a:off x="383219" y="493860"/>
            <a:ext cx="6835806" cy="125652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et-EE" b="1"/>
            </a:br>
            <a:br>
              <a:rPr lang="et-EE" b="1"/>
            </a:br>
            <a:endParaRPr lang="et-EE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CDCD4-7499-4CBF-AECD-778AB714E0BD}"/>
              </a:ext>
            </a:extLst>
          </p:cNvPr>
          <p:cNvSpPr txBox="1"/>
          <p:nvPr/>
        </p:nvSpPr>
        <p:spPr>
          <a:xfrm>
            <a:off x="230819" y="969721"/>
            <a:ext cx="1037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Eestis edasiõppijate osakaal gümnaasiumi lõpetanud õpilaste üldarvust, %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23B485-6AF1-49EA-8739-034AE33846B0}"/>
              </a:ext>
            </a:extLst>
          </p:cNvPr>
          <p:cNvSpPr txBox="1">
            <a:spLocks/>
          </p:cNvSpPr>
          <p:nvPr/>
        </p:nvSpPr>
        <p:spPr>
          <a:xfrm>
            <a:off x="230818" y="48497"/>
            <a:ext cx="10910657" cy="14518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t-EE" sz="3700" dirty="0"/>
              <a:t>KADRINA VALD</a:t>
            </a:r>
          </a:p>
          <a:p>
            <a:r>
              <a:rPr lang="et-EE" sz="3400" b="1" dirty="0"/>
              <a:t> </a:t>
            </a:r>
            <a:endParaRPr lang="et-EE" sz="2000" dirty="0"/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26F30F7D-C16E-4B80-AD89-FDC6FB38B4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8632766"/>
              </p:ext>
            </p:extLst>
          </p:nvPr>
        </p:nvGraphicFramePr>
        <p:xfrm>
          <a:off x="479395" y="1434292"/>
          <a:ext cx="10910656" cy="5177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3199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19" y="341460"/>
            <a:ext cx="6835806" cy="1256522"/>
          </a:xfrm>
        </p:spPr>
        <p:txBody>
          <a:bodyPr>
            <a:normAutofit fontScale="90000"/>
          </a:bodyPr>
          <a:lstStyle/>
          <a:p>
            <a:br>
              <a:rPr lang="et-EE" b="1" dirty="0"/>
            </a:br>
            <a:br>
              <a:rPr lang="et-EE" b="1" dirty="0"/>
            </a:br>
            <a:endParaRPr lang="et-EE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61D6A3-579A-4D02-9C3E-299835DDAF7B}"/>
              </a:ext>
            </a:extLst>
          </p:cNvPr>
          <p:cNvSpPr txBox="1"/>
          <p:nvPr/>
        </p:nvSpPr>
        <p:spPr>
          <a:xfrm>
            <a:off x="10443099" y="6611779"/>
            <a:ext cx="174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 dirty="0"/>
              <a:t>Allikas: Kadrina vald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5AC96B4D-BE15-458A-A93B-B11B64B4FC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742865"/>
              </p:ext>
            </p:extLst>
          </p:nvPr>
        </p:nvGraphicFramePr>
        <p:xfrm>
          <a:off x="448321" y="1056443"/>
          <a:ext cx="11295357" cy="5555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78807">
                  <a:extLst>
                    <a:ext uri="{9D8B030D-6E8A-4147-A177-3AD203B41FA5}">
                      <a16:colId xmlns:a16="http://schemas.microsoft.com/office/drawing/2014/main" val="1026836688"/>
                    </a:ext>
                  </a:extLst>
                </a:gridCol>
                <a:gridCol w="1303310">
                  <a:extLst>
                    <a:ext uri="{9D8B030D-6E8A-4147-A177-3AD203B41FA5}">
                      <a16:colId xmlns:a16="http://schemas.microsoft.com/office/drawing/2014/main" val="840534180"/>
                    </a:ext>
                  </a:extLst>
                </a:gridCol>
                <a:gridCol w="1303310">
                  <a:extLst>
                    <a:ext uri="{9D8B030D-6E8A-4147-A177-3AD203B41FA5}">
                      <a16:colId xmlns:a16="http://schemas.microsoft.com/office/drawing/2014/main" val="645517652"/>
                    </a:ext>
                  </a:extLst>
                </a:gridCol>
                <a:gridCol w="1303310">
                  <a:extLst>
                    <a:ext uri="{9D8B030D-6E8A-4147-A177-3AD203B41FA5}">
                      <a16:colId xmlns:a16="http://schemas.microsoft.com/office/drawing/2014/main" val="2570286538"/>
                    </a:ext>
                  </a:extLst>
                </a:gridCol>
                <a:gridCol w="1303310">
                  <a:extLst>
                    <a:ext uri="{9D8B030D-6E8A-4147-A177-3AD203B41FA5}">
                      <a16:colId xmlns:a16="http://schemas.microsoft.com/office/drawing/2014/main" val="1488485075"/>
                    </a:ext>
                  </a:extLst>
                </a:gridCol>
                <a:gridCol w="1303310">
                  <a:extLst>
                    <a:ext uri="{9D8B030D-6E8A-4147-A177-3AD203B41FA5}">
                      <a16:colId xmlns:a16="http://schemas.microsoft.com/office/drawing/2014/main" val="3560389401"/>
                    </a:ext>
                  </a:extLst>
                </a:gridCol>
              </a:tblGrid>
              <a:tr h="485263">
                <a:tc>
                  <a:txBody>
                    <a:bodyPr/>
                    <a:lstStyle/>
                    <a:p>
                      <a:pPr algn="ctr" fontAlgn="b"/>
                      <a:endParaRPr lang="et-E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2019</a:t>
                      </a:r>
                      <a:endParaRPr lang="et-EE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 dirty="0">
                          <a:effectLst/>
                        </a:rPr>
                        <a:t>2018</a:t>
                      </a:r>
                      <a:endParaRPr lang="et-E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>
                          <a:effectLst/>
                        </a:rPr>
                        <a:t>2017</a:t>
                      </a:r>
                      <a:endParaRPr lang="et-EE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>
                          <a:effectLst/>
                        </a:rPr>
                        <a:t>2016</a:t>
                      </a:r>
                      <a:endParaRPr lang="et-EE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 dirty="0">
                          <a:effectLst/>
                        </a:rPr>
                        <a:t>2015</a:t>
                      </a:r>
                      <a:endParaRPr lang="et-E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615046677"/>
                  </a:ext>
                </a:extLst>
              </a:tr>
              <a:tr h="1102190"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 dirty="0">
                          <a:effectLst/>
                        </a:rPr>
                        <a:t>KKK õpetajate arv / ametikohtade arv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>
                          <a:effectLst/>
                        </a:rPr>
                        <a:t>51/55,6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>
                          <a:effectLst/>
                        </a:rPr>
                        <a:t>52/55,4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>
                          <a:effectLst/>
                        </a:rPr>
                        <a:t>51/54,7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>
                          <a:effectLst/>
                        </a:rPr>
                        <a:t>50/54,4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 dirty="0">
                          <a:effectLst/>
                        </a:rPr>
                        <a:t>49/53,7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38184391"/>
                  </a:ext>
                </a:extLst>
              </a:tr>
              <a:tr h="1322627"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 dirty="0">
                          <a:effectLst/>
                        </a:rPr>
                        <a:t>KKK õpetajate arv/ametikohtade arv keskkooliastmes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 dirty="0">
                          <a:effectLst/>
                        </a:rPr>
                        <a:t>28/11,3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>
                          <a:effectLst/>
                        </a:rPr>
                        <a:t>29/11,7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>
                          <a:effectLst/>
                        </a:rPr>
                        <a:t>28/11,7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 dirty="0">
                          <a:effectLst/>
                        </a:rPr>
                        <a:t>30/11,2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>
                          <a:effectLst/>
                        </a:rPr>
                        <a:t>28/10,9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2464123"/>
                  </a:ext>
                </a:extLst>
              </a:tr>
              <a:tr h="881752"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 dirty="0">
                          <a:effectLst/>
                        </a:rPr>
                        <a:t>KKK </a:t>
                      </a:r>
                      <a:r>
                        <a:rPr lang="et-EE" sz="2000" u="none" strike="noStrike" dirty="0" err="1">
                          <a:effectLst/>
                        </a:rPr>
                        <a:t>tööleasunud</a:t>
                      </a:r>
                      <a:r>
                        <a:rPr lang="et-EE" sz="2000" u="none" strike="noStrike" dirty="0">
                          <a:effectLst/>
                        </a:rPr>
                        <a:t> õpetajate arv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 dirty="0">
                          <a:effectLst/>
                        </a:rPr>
                        <a:t>1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 dirty="0">
                          <a:effectLst/>
                        </a:rPr>
                        <a:t>3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>
                          <a:effectLst/>
                        </a:rPr>
                        <a:t>2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>
                          <a:effectLst/>
                        </a:rPr>
                        <a:t>4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>
                          <a:effectLst/>
                        </a:rPr>
                        <a:t> 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428147738"/>
                  </a:ext>
                </a:extLst>
              </a:tr>
              <a:tr h="881752"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 dirty="0">
                          <a:effectLst/>
                        </a:rPr>
                        <a:t>KKK lahkunud õpetajate arv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>
                          <a:effectLst/>
                        </a:rPr>
                        <a:t>2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 dirty="0">
                          <a:effectLst/>
                        </a:rPr>
                        <a:t>1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 dirty="0">
                          <a:effectLst/>
                        </a:rPr>
                        <a:t>1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 dirty="0">
                          <a:effectLst/>
                        </a:rPr>
                        <a:t> 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>
                          <a:effectLst/>
                        </a:rPr>
                        <a:t> 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531968550"/>
                  </a:ext>
                </a:extLst>
              </a:tr>
              <a:tr h="881752"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>
                          <a:effectLst/>
                        </a:rPr>
                        <a:t>KKK õpetajate keskmine vanus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 dirty="0">
                          <a:effectLst/>
                        </a:rPr>
                        <a:t>54,5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>
                          <a:effectLst/>
                        </a:rPr>
                        <a:t>53,8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>
                          <a:effectLst/>
                        </a:rPr>
                        <a:t>52,7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 dirty="0">
                          <a:effectLst/>
                        </a:rPr>
                        <a:t>51,1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000" u="none" strike="noStrike" dirty="0">
                          <a:effectLst/>
                        </a:rPr>
                        <a:t>50,7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15287581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CCD42E6D-1D9A-47B3-82A9-66A03C0C09B6}"/>
              </a:ext>
            </a:extLst>
          </p:cNvPr>
          <p:cNvSpPr txBox="1">
            <a:spLocks/>
          </p:cNvSpPr>
          <p:nvPr/>
        </p:nvSpPr>
        <p:spPr>
          <a:xfrm>
            <a:off x="295861" y="92981"/>
            <a:ext cx="8534400" cy="125642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t-EE" dirty="0"/>
              <a:t>KADRINA VALD</a:t>
            </a:r>
            <a:endParaRPr lang="et-EE" sz="2000" dirty="0"/>
          </a:p>
        </p:txBody>
      </p:sp>
    </p:spTree>
    <p:extLst>
      <p:ext uri="{BB962C8B-B14F-4D97-AF65-F5344CB8AC3E}">
        <p14:creationId xmlns:p14="http://schemas.microsoft.com/office/powerpoint/2010/main" val="990902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648" y="230819"/>
            <a:ext cx="8534400" cy="1181059"/>
          </a:xfrm>
        </p:spPr>
        <p:txBody>
          <a:bodyPr/>
          <a:lstStyle/>
          <a:p>
            <a:r>
              <a:rPr lang="et-EE" dirty="0"/>
              <a:t>MIKS on KADRINAS  HEA ELADA?</a:t>
            </a:r>
          </a:p>
        </p:txBody>
      </p:sp>
      <p:sp>
        <p:nvSpPr>
          <p:cNvPr id="5" name="Sisu kohatäide 3">
            <a:extLst>
              <a:ext uri="{FF2B5EF4-FFF2-40B4-BE49-F238E27FC236}">
                <a16:creationId xmlns:a16="http://schemas.microsoft.com/office/drawing/2014/main" id="{83B027A0-ED78-4A42-A2A3-8D86E01B9286}"/>
              </a:ext>
            </a:extLst>
          </p:cNvPr>
          <p:cNvSpPr txBox="1">
            <a:spLocks/>
          </p:cNvSpPr>
          <p:nvPr/>
        </p:nvSpPr>
        <p:spPr>
          <a:xfrm>
            <a:off x="1376038" y="1615804"/>
            <a:ext cx="6098960" cy="376406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t-EE" dirty="0">
              <a:solidFill>
                <a:schemeClr val="tx1"/>
              </a:solidFill>
            </a:endParaRPr>
          </a:p>
          <a:p>
            <a:pPr lvl="0"/>
            <a:r>
              <a:rPr lang="et-EE" sz="3200" dirty="0">
                <a:solidFill>
                  <a:schemeClr val="tx1"/>
                </a:solidFill>
              </a:rPr>
              <a:t>Asukoht</a:t>
            </a:r>
          </a:p>
          <a:p>
            <a:pPr lvl="0"/>
            <a:r>
              <a:rPr lang="et-EE" sz="3200" dirty="0">
                <a:solidFill>
                  <a:schemeClr val="tx1"/>
                </a:solidFill>
              </a:rPr>
              <a:t>Logistika</a:t>
            </a:r>
          </a:p>
          <a:p>
            <a:pPr lvl="0"/>
            <a:r>
              <a:rPr lang="et-EE" sz="3200" dirty="0">
                <a:solidFill>
                  <a:schemeClr val="tx1"/>
                </a:solidFill>
              </a:rPr>
              <a:t>Infrastruktuur</a:t>
            </a:r>
          </a:p>
          <a:p>
            <a:pPr lvl="0"/>
            <a:r>
              <a:rPr lang="et-EE" sz="3200" dirty="0">
                <a:solidFill>
                  <a:schemeClr val="tx1"/>
                </a:solidFill>
              </a:rPr>
              <a:t>Looduskeskkond</a:t>
            </a:r>
          </a:p>
          <a:p>
            <a:pPr lvl="0"/>
            <a:r>
              <a:rPr lang="et-EE" sz="3200" dirty="0">
                <a:solidFill>
                  <a:schemeClr val="tx1"/>
                </a:solidFill>
              </a:rPr>
              <a:t>Inimesed</a:t>
            </a:r>
          </a:p>
          <a:p>
            <a:pPr marL="0" indent="0">
              <a:buNone/>
            </a:pPr>
            <a:r>
              <a:rPr lang="et-EE" dirty="0"/>
              <a:t> 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5598466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4BCF83-2BF2-4EC2-9F12-F797B5B4B791}"/>
              </a:ext>
            </a:extLst>
          </p:cNvPr>
          <p:cNvSpPr txBox="1">
            <a:spLocks/>
          </p:cNvSpPr>
          <p:nvPr/>
        </p:nvSpPr>
        <p:spPr>
          <a:xfrm>
            <a:off x="230819" y="341459"/>
            <a:ext cx="11833934" cy="14518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t-EE" sz="2000" dirty="0"/>
          </a:p>
        </p:txBody>
      </p:sp>
      <p:sp>
        <p:nvSpPr>
          <p:cNvPr id="6" name="Ristkülik 5">
            <a:extLst>
              <a:ext uri="{FF2B5EF4-FFF2-40B4-BE49-F238E27FC236}">
                <a16:creationId xmlns:a16="http://schemas.microsoft.com/office/drawing/2014/main" id="{7CA0DABF-D5AE-47AA-AEAA-56B19D06D6CF}"/>
              </a:ext>
            </a:extLst>
          </p:cNvPr>
          <p:cNvSpPr/>
          <p:nvPr/>
        </p:nvSpPr>
        <p:spPr>
          <a:xfrm>
            <a:off x="230819" y="680232"/>
            <a:ext cx="100705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3200" dirty="0"/>
          </a:p>
          <a:p>
            <a:r>
              <a:rPr lang="et-EE" sz="3600" dirty="0"/>
              <a:t>Kuidas finantseerida?</a:t>
            </a:r>
          </a:p>
          <a:p>
            <a:pPr lvl="0"/>
            <a:endParaRPr lang="en-GB" sz="3200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5C339D4-98CB-4EB2-ACED-66116B74F8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909487"/>
              </p:ext>
            </p:extLst>
          </p:nvPr>
        </p:nvGraphicFramePr>
        <p:xfrm>
          <a:off x="307381" y="1972675"/>
          <a:ext cx="11577237" cy="3939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Worksheet" r:id="rId3" imgW="6446733" imgH="2194419" progId="Excel.Sheet.12">
                  <p:embed/>
                </p:oleObj>
              </mc:Choice>
              <mc:Fallback>
                <p:oleObj name="Worksheet" r:id="rId3" imgW="6446733" imgH="2194419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C0EDDC4-3D76-4206-8FED-C9BCE0D8AB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7381" y="1972675"/>
                        <a:ext cx="11577237" cy="3939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43B7531-9CA9-4DA1-BCB6-C4A985E8A774}"/>
              </a:ext>
            </a:extLst>
          </p:cNvPr>
          <p:cNvSpPr txBox="1"/>
          <p:nvPr/>
        </p:nvSpPr>
        <p:spPr>
          <a:xfrm>
            <a:off x="10602897" y="6611779"/>
            <a:ext cx="174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 dirty="0"/>
              <a:t>Allikas: Kadrina vald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45C62CE-ACA5-4991-B605-C7A8FE1BB785}"/>
              </a:ext>
            </a:extLst>
          </p:cNvPr>
          <p:cNvSpPr txBox="1">
            <a:spLocks/>
          </p:cNvSpPr>
          <p:nvPr/>
        </p:nvSpPr>
        <p:spPr>
          <a:xfrm>
            <a:off x="230819" y="-117367"/>
            <a:ext cx="8534400" cy="125642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t-EE" dirty="0"/>
              <a:t>KADRINA VALD</a:t>
            </a:r>
            <a:endParaRPr lang="et-EE" sz="2000" dirty="0"/>
          </a:p>
        </p:txBody>
      </p:sp>
    </p:spTree>
    <p:extLst>
      <p:ext uri="{BB962C8B-B14F-4D97-AF65-F5344CB8AC3E}">
        <p14:creationId xmlns:p14="http://schemas.microsoft.com/office/powerpoint/2010/main" val="1913891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4BCF83-2BF2-4EC2-9F12-F797B5B4B791}"/>
              </a:ext>
            </a:extLst>
          </p:cNvPr>
          <p:cNvSpPr txBox="1">
            <a:spLocks/>
          </p:cNvSpPr>
          <p:nvPr/>
        </p:nvSpPr>
        <p:spPr>
          <a:xfrm>
            <a:off x="230819" y="341459"/>
            <a:ext cx="11833934" cy="14518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t-EE" sz="2000" dirty="0"/>
          </a:p>
        </p:txBody>
      </p:sp>
      <p:sp>
        <p:nvSpPr>
          <p:cNvPr id="6" name="Ristkülik 5">
            <a:extLst>
              <a:ext uri="{FF2B5EF4-FFF2-40B4-BE49-F238E27FC236}">
                <a16:creationId xmlns:a16="http://schemas.microsoft.com/office/drawing/2014/main" id="{7CA0DABF-D5AE-47AA-AEAA-56B19D06D6CF}"/>
              </a:ext>
            </a:extLst>
          </p:cNvPr>
          <p:cNvSpPr/>
          <p:nvPr/>
        </p:nvSpPr>
        <p:spPr>
          <a:xfrm>
            <a:off x="1060724" y="1067373"/>
            <a:ext cx="10070551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3600" dirty="0"/>
          </a:p>
          <a:p>
            <a:pPr marL="571500" indent="-571500">
              <a:buFont typeface="Century Gothic" panose="020B0502020202020204" pitchFamily="34" charset="0"/>
              <a:buChar char="►"/>
            </a:pPr>
            <a:r>
              <a:rPr lang="et-EE" sz="3600" dirty="0"/>
              <a:t>Kui oskame  kooli edendada, siis  pole välistatud riigipoolne toetus investeeringuteks</a:t>
            </a:r>
          </a:p>
          <a:p>
            <a:endParaRPr lang="et-EE" sz="3600" dirty="0"/>
          </a:p>
          <a:p>
            <a:pPr marL="571500" indent="-571500">
              <a:buFont typeface="Century Gothic" panose="020B0502020202020204" pitchFamily="34" charset="0"/>
              <a:buChar char="►"/>
            </a:pPr>
            <a:r>
              <a:rPr lang="et-EE" sz="3600" dirty="0"/>
              <a:t>Raha on maailmas olemas kui on head plaanid ja elluviijad</a:t>
            </a:r>
          </a:p>
          <a:p>
            <a:r>
              <a:rPr lang="et-EE" sz="3600" dirty="0"/>
              <a:t>	 </a:t>
            </a:r>
          </a:p>
          <a:p>
            <a:r>
              <a:rPr lang="et-EE" sz="3600" dirty="0"/>
              <a:t>     </a:t>
            </a:r>
            <a:r>
              <a:rPr lang="et-EE" dirty="0"/>
              <a:t>Kõik on pidevas muutumises</a:t>
            </a:r>
          </a:p>
          <a:p>
            <a:pPr lvl="0"/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91475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4BCF83-2BF2-4EC2-9F12-F797B5B4B791}"/>
              </a:ext>
            </a:extLst>
          </p:cNvPr>
          <p:cNvSpPr txBox="1">
            <a:spLocks/>
          </p:cNvSpPr>
          <p:nvPr/>
        </p:nvSpPr>
        <p:spPr>
          <a:xfrm>
            <a:off x="402282" y="176089"/>
            <a:ext cx="3631062" cy="14518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t-EE" sz="2000" dirty="0"/>
          </a:p>
        </p:txBody>
      </p:sp>
      <p:pic>
        <p:nvPicPr>
          <p:cNvPr id="3" name="Pilt 2" descr="Pilt, millel on kujutatud isik, naine, riided, poseerib&#10;&#10;Kirjeldus on genereeritud automaatselt">
            <a:extLst>
              <a:ext uri="{FF2B5EF4-FFF2-40B4-BE49-F238E27FC236}">
                <a16:creationId xmlns:a16="http://schemas.microsoft.com/office/drawing/2014/main" id="{223DFC95-1B9C-4B08-B46D-21695DE3C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344" y="0"/>
            <a:ext cx="8158656" cy="6858000"/>
          </a:xfrm>
          <a:prstGeom prst="rect">
            <a:avLst/>
          </a:prstGeom>
        </p:spPr>
      </p:pic>
      <p:sp>
        <p:nvSpPr>
          <p:cNvPr id="7" name="Pealkiri 6">
            <a:extLst>
              <a:ext uri="{FF2B5EF4-FFF2-40B4-BE49-F238E27FC236}">
                <a16:creationId xmlns:a16="http://schemas.microsoft.com/office/drawing/2014/main" id="{8935F41C-5B69-413E-BAA0-BD0CE6831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82" y="148469"/>
            <a:ext cx="8534400" cy="1507067"/>
          </a:xfrm>
        </p:spPr>
        <p:txBody>
          <a:bodyPr/>
          <a:lstStyle/>
          <a:p>
            <a:r>
              <a:rPr lang="et-EE" dirty="0"/>
              <a:t>JUHTIMINE</a:t>
            </a:r>
          </a:p>
        </p:txBody>
      </p:sp>
    </p:spTree>
    <p:extLst>
      <p:ext uri="{BB962C8B-B14F-4D97-AF65-F5344CB8AC3E}">
        <p14:creationId xmlns:p14="http://schemas.microsoft.com/office/powerpoint/2010/main" val="1196733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4BCF83-2BF2-4EC2-9F12-F797B5B4B791}"/>
              </a:ext>
            </a:extLst>
          </p:cNvPr>
          <p:cNvSpPr txBox="1">
            <a:spLocks/>
          </p:cNvSpPr>
          <p:nvPr/>
        </p:nvSpPr>
        <p:spPr>
          <a:xfrm>
            <a:off x="230819" y="341459"/>
            <a:ext cx="11833934" cy="14518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t-EE" sz="2000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3D45004A-FFC2-4817-83B7-1A9DD5F0A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909" y="0"/>
            <a:ext cx="5143500" cy="6858000"/>
          </a:xfrm>
          <a:prstGeom prst="rect">
            <a:avLst/>
          </a:prstGeom>
        </p:spPr>
      </p:pic>
      <p:sp>
        <p:nvSpPr>
          <p:cNvPr id="2" name="Pealkiri 1">
            <a:extLst>
              <a:ext uri="{FF2B5EF4-FFF2-40B4-BE49-F238E27FC236}">
                <a16:creationId xmlns:a16="http://schemas.microsoft.com/office/drawing/2014/main" id="{B56A6B90-A556-4884-A33E-220D8E93E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82" y="0"/>
            <a:ext cx="3105768" cy="1507067"/>
          </a:xfrm>
        </p:spPr>
        <p:txBody>
          <a:bodyPr/>
          <a:lstStyle/>
          <a:p>
            <a:r>
              <a:rPr lang="et-EE" dirty="0"/>
              <a:t>JUHTIMINE</a:t>
            </a:r>
          </a:p>
        </p:txBody>
      </p:sp>
    </p:spTree>
    <p:extLst>
      <p:ext uri="{BB962C8B-B14F-4D97-AF65-F5344CB8AC3E}">
        <p14:creationId xmlns:p14="http://schemas.microsoft.com/office/powerpoint/2010/main" val="293066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4BCF83-2BF2-4EC2-9F12-F797B5B4B791}"/>
              </a:ext>
            </a:extLst>
          </p:cNvPr>
          <p:cNvSpPr txBox="1">
            <a:spLocks/>
          </p:cNvSpPr>
          <p:nvPr/>
        </p:nvSpPr>
        <p:spPr>
          <a:xfrm>
            <a:off x="230819" y="341459"/>
            <a:ext cx="11833934" cy="14518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t-EE" sz="2000" dirty="0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B56A6B90-A556-4884-A33E-220D8E93E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763" y="5009474"/>
            <a:ext cx="3105768" cy="1507067"/>
          </a:xfrm>
        </p:spPr>
        <p:txBody>
          <a:bodyPr/>
          <a:lstStyle/>
          <a:p>
            <a:r>
              <a:rPr lang="et-EE" dirty="0"/>
              <a:t>TÄNAN!</a:t>
            </a:r>
          </a:p>
        </p:txBody>
      </p:sp>
    </p:spTree>
    <p:extLst>
      <p:ext uri="{BB962C8B-B14F-4D97-AF65-F5344CB8AC3E}">
        <p14:creationId xmlns:p14="http://schemas.microsoft.com/office/powerpoint/2010/main" val="2336736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 descr="Pilt, millel on kujutatud tekst, kaart&#10;&#10;Kirjeldus on genereeritud automaatselt">
            <a:extLst>
              <a:ext uri="{FF2B5EF4-FFF2-40B4-BE49-F238E27FC236}">
                <a16:creationId xmlns:a16="http://schemas.microsoft.com/office/drawing/2014/main" id="{7A7F6A0F-6157-4CAB-B019-512EC9F58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150" y="51447"/>
            <a:ext cx="9461095" cy="673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3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DAD6355-5324-4AFB-990A-3E54E16B6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56" y="2459115"/>
            <a:ext cx="9836458" cy="2185877"/>
          </a:xfrm>
        </p:spPr>
        <p:txBody>
          <a:bodyPr>
            <a:normAutofit fontScale="90000"/>
          </a:bodyPr>
          <a:lstStyle/>
          <a:p>
            <a:pPr algn="ctr"/>
            <a:r>
              <a:rPr lang="et-EE" sz="5400" dirty="0"/>
              <a:t>Kuidas läheb, kadrina vald?</a:t>
            </a:r>
            <a:br>
              <a:rPr lang="et-EE" sz="5400" dirty="0"/>
            </a:br>
            <a:endParaRPr lang="et-EE" sz="5400" dirty="0"/>
          </a:p>
        </p:txBody>
      </p:sp>
    </p:spTree>
    <p:extLst>
      <p:ext uri="{BB962C8B-B14F-4D97-AF65-F5344CB8AC3E}">
        <p14:creationId xmlns:p14="http://schemas.microsoft.com/office/powerpoint/2010/main" val="2630042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83" y="137274"/>
            <a:ext cx="8534400" cy="1123356"/>
          </a:xfrm>
        </p:spPr>
        <p:txBody>
          <a:bodyPr>
            <a:normAutofit/>
          </a:bodyPr>
          <a:lstStyle/>
          <a:p>
            <a:r>
              <a:rPr lang="et-EE" sz="2000" dirty="0"/>
              <a:t>Kadrina Valla rahvastik</a:t>
            </a:r>
          </a:p>
        </p:txBody>
      </p:sp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CC74CF54-A8BC-4CF2-B6BB-628AC6BC7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745408"/>
              </p:ext>
            </p:extLst>
          </p:nvPr>
        </p:nvGraphicFramePr>
        <p:xfrm>
          <a:off x="1349406" y="1571346"/>
          <a:ext cx="8291741" cy="4785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131">
                  <a:extLst>
                    <a:ext uri="{9D8B030D-6E8A-4147-A177-3AD203B41FA5}">
                      <a16:colId xmlns:a16="http://schemas.microsoft.com/office/drawing/2014/main" val="4223716751"/>
                    </a:ext>
                  </a:extLst>
                </a:gridCol>
                <a:gridCol w="1182122">
                  <a:extLst>
                    <a:ext uri="{9D8B030D-6E8A-4147-A177-3AD203B41FA5}">
                      <a16:colId xmlns:a16="http://schemas.microsoft.com/office/drawing/2014/main" val="629137831"/>
                    </a:ext>
                  </a:extLst>
                </a:gridCol>
                <a:gridCol w="1182122">
                  <a:extLst>
                    <a:ext uri="{9D8B030D-6E8A-4147-A177-3AD203B41FA5}">
                      <a16:colId xmlns:a16="http://schemas.microsoft.com/office/drawing/2014/main" val="1308766247"/>
                    </a:ext>
                  </a:extLst>
                </a:gridCol>
                <a:gridCol w="1182122">
                  <a:extLst>
                    <a:ext uri="{9D8B030D-6E8A-4147-A177-3AD203B41FA5}">
                      <a16:colId xmlns:a16="http://schemas.microsoft.com/office/drawing/2014/main" val="2555832424"/>
                    </a:ext>
                  </a:extLst>
                </a:gridCol>
                <a:gridCol w="1182122">
                  <a:extLst>
                    <a:ext uri="{9D8B030D-6E8A-4147-A177-3AD203B41FA5}">
                      <a16:colId xmlns:a16="http://schemas.microsoft.com/office/drawing/2014/main" val="255624154"/>
                    </a:ext>
                  </a:extLst>
                </a:gridCol>
                <a:gridCol w="1182122">
                  <a:extLst>
                    <a:ext uri="{9D8B030D-6E8A-4147-A177-3AD203B41FA5}">
                      <a16:colId xmlns:a16="http://schemas.microsoft.com/office/drawing/2014/main" val="4014816296"/>
                    </a:ext>
                  </a:extLst>
                </a:gridCol>
              </a:tblGrid>
              <a:tr h="702891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t-EE" sz="1600" b="0" u="none" strike="noStrike" dirty="0">
                          <a:effectLst/>
                        </a:rPr>
                        <a:t>Elanike arv vanusegruppidena (Statistikaamet)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0582549"/>
                  </a:ext>
                </a:extLst>
              </a:tr>
              <a:tr h="729925"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 dirty="0">
                          <a:effectLst/>
                        </a:rPr>
                        <a:t> 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 dirty="0">
                          <a:effectLst/>
                        </a:rPr>
                        <a:t>2015.a.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>
                          <a:effectLst/>
                        </a:rPr>
                        <a:t>2016.a.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>
                          <a:effectLst/>
                        </a:rPr>
                        <a:t>2017.a.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>
                          <a:effectLst/>
                        </a:rPr>
                        <a:t>2018.a.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2019.a.</a:t>
                      </a:r>
                      <a:endParaRPr lang="et-EE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588775197"/>
                  </a:ext>
                </a:extLst>
              </a:tr>
              <a:tr h="1216542">
                <a:tc>
                  <a:txBody>
                    <a:bodyPr/>
                    <a:lstStyle/>
                    <a:p>
                      <a:pPr algn="l" fontAlgn="ctr"/>
                      <a:r>
                        <a:rPr lang="et-EE" sz="1600" b="0" u="none" strike="noStrike" dirty="0">
                          <a:effectLst/>
                        </a:rPr>
                        <a:t>Lasteaia-, kooliealised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>
                          <a:effectLst/>
                        </a:rPr>
                        <a:t>1135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 dirty="0">
                          <a:effectLst/>
                        </a:rPr>
                        <a:t>1112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 dirty="0">
                          <a:effectLst/>
                        </a:rPr>
                        <a:t>1115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 dirty="0">
                          <a:effectLst/>
                        </a:rPr>
                        <a:t>1094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1085</a:t>
                      </a:r>
                      <a:endParaRPr lang="et-EE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706675611"/>
                  </a:ext>
                </a:extLst>
              </a:tr>
              <a:tr h="702891">
                <a:tc>
                  <a:txBody>
                    <a:bodyPr/>
                    <a:lstStyle/>
                    <a:p>
                      <a:pPr algn="l" fontAlgn="ctr"/>
                      <a:r>
                        <a:rPr lang="et-EE" sz="1600" b="0" u="none" strike="noStrike" dirty="0">
                          <a:effectLst/>
                        </a:rPr>
                        <a:t>Tööealised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>
                          <a:effectLst/>
                        </a:rPr>
                        <a:t>3030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>
                          <a:effectLst/>
                        </a:rPr>
                        <a:t>2965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>
                          <a:effectLst/>
                        </a:rPr>
                        <a:t>3033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 dirty="0">
                          <a:effectLst/>
                        </a:rPr>
                        <a:t>2950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2890</a:t>
                      </a:r>
                      <a:endParaRPr lang="et-EE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745160791"/>
                  </a:ext>
                </a:extLst>
              </a:tr>
              <a:tr h="729925">
                <a:tc>
                  <a:txBody>
                    <a:bodyPr/>
                    <a:lstStyle/>
                    <a:p>
                      <a:pPr algn="l" fontAlgn="ctr"/>
                      <a:r>
                        <a:rPr lang="et-EE" sz="1600" b="0" u="none" strike="noStrike">
                          <a:effectLst/>
                        </a:rPr>
                        <a:t>Pensioniealised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 dirty="0">
                          <a:effectLst/>
                        </a:rPr>
                        <a:t>799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>
                          <a:effectLst/>
                        </a:rPr>
                        <a:t>819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>
                          <a:effectLst/>
                        </a:rPr>
                        <a:t>861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>
                          <a:effectLst/>
                        </a:rPr>
                        <a:t>864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883</a:t>
                      </a:r>
                      <a:endParaRPr lang="et-EE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5687812"/>
                  </a:ext>
                </a:extLst>
              </a:tr>
              <a:tr h="702891">
                <a:tc>
                  <a:txBody>
                    <a:bodyPr/>
                    <a:lstStyle/>
                    <a:p>
                      <a:pPr algn="l" fontAlgn="ctr"/>
                      <a:r>
                        <a:rPr lang="et-EE" sz="1600" b="0" u="none" strike="noStrike">
                          <a:effectLst/>
                        </a:rPr>
                        <a:t>Elanike arv kokku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>
                          <a:effectLst/>
                        </a:rPr>
                        <a:t>4964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 dirty="0">
                          <a:effectLst/>
                        </a:rPr>
                        <a:t>4896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>
                          <a:effectLst/>
                        </a:rPr>
                        <a:t>5009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>
                          <a:effectLst/>
                        </a:rPr>
                        <a:t>4908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4858</a:t>
                      </a:r>
                      <a:endParaRPr lang="et-EE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21496762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01FB30C-76DF-4E62-BE92-2BEAFCC9D66B}"/>
              </a:ext>
            </a:extLst>
          </p:cNvPr>
          <p:cNvSpPr txBox="1"/>
          <p:nvPr/>
        </p:nvSpPr>
        <p:spPr>
          <a:xfrm>
            <a:off x="10443099" y="6611779"/>
            <a:ext cx="174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 dirty="0"/>
              <a:t>Allikas: Kadrina vald</a:t>
            </a:r>
          </a:p>
        </p:txBody>
      </p:sp>
    </p:spTree>
    <p:extLst>
      <p:ext uri="{BB962C8B-B14F-4D97-AF65-F5344CB8AC3E}">
        <p14:creationId xmlns:p14="http://schemas.microsoft.com/office/powerpoint/2010/main" val="3664479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82" y="137274"/>
            <a:ext cx="11466839" cy="1123356"/>
          </a:xfrm>
        </p:spPr>
        <p:txBody>
          <a:bodyPr>
            <a:normAutofit/>
          </a:bodyPr>
          <a:lstStyle/>
          <a:p>
            <a:r>
              <a:rPr lang="et-EE" sz="2000" dirty="0"/>
              <a:t>Kadrina valla ettevõtted</a:t>
            </a:r>
          </a:p>
        </p:txBody>
      </p:sp>
      <p:pic>
        <p:nvPicPr>
          <p:cNvPr id="5" name="Picture 4" descr="C:\Users\info\Desktop\Ettevõtete pildid\Pomemet OÜ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7" y="1260630"/>
            <a:ext cx="5335546" cy="24381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065374" y="1375960"/>
            <a:ext cx="178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>
                <a:solidFill>
                  <a:schemeClr val="bg1"/>
                </a:solidFill>
              </a:rPr>
              <a:t>POMEMET OÜ</a:t>
            </a:r>
          </a:p>
        </p:txBody>
      </p:sp>
      <p:pic>
        <p:nvPicPr>
          <p:cNvPr id="9" name="Picture 8" descr="C:\Users\info\Desktop\Ettevõtete pildid\Pixner OÜ 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411" y="1260630"/>
            <a:ext cx="4654378" cy="24381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798011" y="3146854"/>
            <a:ext cx="238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/>
              <a:t>PIXNER OÜ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27" y="3814119"/>
            <a:ext cx="5335546" cy="28939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98326" y="6097371"/>
            <a:ext cx="1812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/>
              <a:t>ARU GRUPP 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411" y="3814119"/>
            <a:ext cx="4654378" cy="2893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81318" y="3888260"/>
            <a:ext cx="3616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/>
              <a:t>ARU PÕLLUMAJANDUSE  OÜ</a:t>
            </a:r>
          </a:p>
        </p:txBody>
      </p:sp>
    </p:spTree>
    <p:extLst>
      <p:ext uri="{BB962C8B-B14F-4D97-AF65-F5344CB8AC3E}">
        <p14:creationId xmlns:p14="http://schemas.microsoft.com/office/powerpoint/2010/main" val="1490762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82" y="137274"/>
            <a:ext cx="11466839" cy="1123356"/>
          </a:xfrm>
        </p:spPr>
        <p:txBody>
          <a:bodyPr>
            <a:normAutofit/>
          </a:bodyPr>
          <a:lstStyle/>
          <a:p>
            <a:r>
              <a:rPr lang="et-EE" sz="2000" dirty="0"/>
              <a:t>Kadrina valla ettevõtted</a:t>
            </a:r>
          </a:p>
        </p:txBody>
      </p:sp>
      <p:pic>
        <p:nvPicPr>
          <p:cNvPr id="13" name="Picture 12" descr="C:\Users\info\Desktop\Ettevõtete pildid\Temper OÜ 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41" y="1260629"/>
            <a:ext cx="4429040" cy="2561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Kasutaja Metallituba OÜ foto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79" y="1260629"/>
            <a:ext cx="4250724" cy="245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:\Users\info\Desktop\Flexa Eesti AS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78" y="3942766"/>
            <a:ext cx="4308389" cy="26246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866768" y="1559008"/>
            <a:ext cx="163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/>
              <a:t>Temper OÜ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52951" y="1622854"/>
            <a:ext cx="240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>
                <a:solidFill>
                  <a:schemeClr val="bg1"/>
                </a:solidFill>
              </a:rPr>
              <a:t>METALLITUBA OÜ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77232" y="4388607"/>
            <a:ext cx="234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/>
              <a:t>FLEXA EESTI 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41" y="3942766"/>
            <a:ext cx="4429039" cy="2676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3860" y="6046573"/>
            <a:ext cx="203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/>
              <a:t>HAKA PLAST  OÜ</a:t>
            </a:r>
          </a:p>
        </p:txBody>
      </p:sp>
    </p:spTree>
    <p:extLst>
      <p:ext uri="{BB962C8B-B14F-4D97-AF65-F5344CB8AC3E}">
        <p14:creationId xmlns:p14="http://schemas.microsoft.com/office/powerpoint/2010/main" val="1524698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D8E251B4-8852-4734-AE83-7F26284ED1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61175"/>
              </p:ext>
            </p:extLst>
          </p:nvPr>
        </p:nvGraphicFramePr>
        <p:xfrm>
          <a:off x="337984" y="973665"/>
          <a:ext cx="11433807" cy="5471523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453588">
                  <a:extLst>
                    <a:ext uri="{9D8B030D-6E8A-4147-A177-3AD203B41FA5}">
                      <a16:colId xmlns:a16="http://schemas.microsoft.com/office/drawing/2014/main" val="3462756303"/>
                    </a:ext>
                  </a:extLst>
                </a:gridCol>
                <a:gridCol w="1685453">
                  <a:extLst>
                    <a:ext uri="{9D8B030D-6E8A-4147-A177-3AD203B41FA5}">
                      <a16:colId xmlns:a16="http://schemas.microsoft.com/office/drawing/2014/main" val="464627155"/>
                    </a:ext>
                  </a:extLst>
                </a:gridCol>
                <a:gridCol w="1045541">
                  <a:extLst>
                    <a:ext uri="{9D8B030D-6E8A-4147-A177-3AD203B41FA5}">
                      <a16:colId xmlns:a16="http://schemas.microsoft.com/office/drawing/2014/main" val="755038169"/>
                    </a:ext>
                  </a:extLst>
                </a:gridCol>
                <a:gridCol w="1573108">
                  <a:extLst>
                    <a:ext uri="{9D8B030D-6E8A-4147-A177-3AD203B41FA5}">
                      <a16:colId xmlns:a16="http://schemas.microsoft.com/office/drawing/2014/main" val="298974339"/>
                    </a:ext>
                  </a:extLst>
                </a:gridCol>
                <a:gridCol w="1045541">
                  <a:extLst>
                    <a:ext uri="{9D8B030D-6E8A-4147-A177-3AD203B41FA5}">
                      <a16:colId xmlns:a16="http://schemas.microsoft.com/office/drawing/2014/main" val="2464045215"/>
                    </a:ext>
                  </a:extLst>
                </a:gridCol>
                <a:gridCol w="1088525">
                  <a:extLst>
                    <a:ext uri="{9D8B030D-6E8A-4147-A177-3AD203B41FA5}">
                      <a16:colId xmlns:a16="http://schemas.microsoft.com/office/drawing/2014/main" val="3318655285"/>
                    </a:ext>
                  </a:extLst>
                </a:gridCol>
                <a:gridCol w="925822">
                  <a:extLst>
                    <a:ext uri="{9D8B030D-6E8A-4147-A177-3AD203B41FA5}">
                      <a16:colId xmlns:a16="http://schemas.microsoft.com/office/drawing/2014/main" val="1977756091"/>
                    </a:ext>
                  </a:extLst>
                </a:gridCol>
                <a:gridCol w="1285344">
                  <a:extLst>
                    <a:ext uri="{9D8B030D-6E8A-4147-A177-3AD203B41FA5}">
                      <a16:colId xmlns:a16="http://schemas.microsoft.com/office/drawing/2014/main" val="1400943354"/>
                    </a:ext>
                  </a:extLst>
                </a:gridCol>
                <a:gridCol w="1045541">
                  <a:extLst>
                    <a:ext uri="{9D8B030D-6E8A-4147-A177-3AD203B41FA5}">
                      <a16:colId xmlns:a16="http://schemas.microsoft.com/office/drawing/2014/main" val="464474409"/>
                    </a:ext>
                  </a:extLst>
                </a:gridCol>
                <a:gridCol w="1285344">
                  <a:extLst>
                    <a:ext uri="{9D8B030D-6E8A-4147-A177-3AD203B41FA5}">
                      <a16:colId xmlns:a16="http://schemas.microsoft.com/office/drawing/2014/main" val="83561038"/>
                    </a:ext>
                  </a:extLst>
                </a:gridCol>
              </a:tblGrid>
              <a:tr h="37486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 dirty="0">
                          <a:effectLst/>
                        </a:rPr>
                        <a:t>Kadrina vallas tegutsevad ettevõtted</a:t>
                      </a:r>
                      <a:endParaRPr lang="et-EE" sz="105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 dirty="0">
                          <a:effectLst/>
                        </a:rPr>
                        <a:t>2019</a:t>
                      </a:r>
                      <a:endParaRPr lang="et-EE" sz="105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>
                          <a:effectLst/>
                        </a:rPr>
                        <a:t>2018</a:t>
                      </a:r>
                      <a:endParaRPr lang="et-EE" sz="105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>
                          <a:effectLst/>
                        </a:rPr>
                        <a:t>2017</a:t>
                      </a:r>
                      <a:endParaRPr lang="et-EE" sz="105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>
                          <a:effectLst/>
                        </a:rPr>
                        <a:t>2016</a:t>
                      </a:r>
                      <a:endParaRPr lang="et-EE" sz="105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419326"/>
                  </a:ext>
                </a:extLst>
              </a:tr>
              <a:tr h="439222"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Jrk</a:t>
                      </a:r>
                      <a:endParaRPr lang="et-EE" sz="105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 dirty="0">
                          <a:effectLst/>
                        </a:rPr>
                        <a:t>Nimekiri</a:t>
                      </a:r>
                      <a:endParaRPr lang="et-EE" sz="105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 dirty="0">
                          <a:effectLst/>
                        </a:rPr>
                        <a:t>Töötajate arv</a:t>
                      </a:r>
                      <a:endParaRPr lang="et-EE" sz="105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 dirty="0">
                          <a:effectLst/>
                        </a:rPr>
                        <a:t>Prognooskäive 2019</a:t>
                      </a:r>
                      <a:endParaRPr lang="et-EE" sz="105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 dirty="0">
                          <a:effectLst/>
                        </a:rPr>
                        <a:t>Töötajate arv</a:t>
                      </a:r>
                      <a:endParaRPr lang="et-EE" sz="105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Käive </a:t>
                      </a:r>
                      <a:endParaRPr lang="et-EE" sz="105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 dirty="0">
                          <a:effectLst/>
                        </a:rPr>
                        <a:t>Töötajate arv</a:t>
                      </a:r>
                      <a:endParaRPr lang="et-EE" sz="105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 dirty="0">
                          <a:effectLst/>
                        </a:rPr>
                        <a:t>Käive </a:t>
                      </a:r>
                      <a:endParaRPr lang="et-EE" sz="105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 dirty="0">
                          <a:effectLst/>
                        </a:rPr>
                        <a:t>Töötajate arv</a:t>
                      </a:r>
                      <a:endParaRPr lang="et-EE" sz="105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 dirty="0">
                          <a:effectLst/>
                        </a:rPr>
                        <a:t>Käive </a:t>
                      </a:r>
                      <a:endParaRPr lang="et-EE" sz="105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573170"/>
                  </a:ext>
                </a:extLst>
              </a:tr>
              <a:tr h="246033"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1.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 dirty="0" err="1">
                          <a:effectLst/>
                        </a:rPr>
                        <a:t>Flexa</a:t>
                      </a:r>
                      <a:r>
                        <a:rPr lang="et-EE" sz="1050" u="none" strike="noStrike">
                          <a:effectLst/>
                        </a:rPr>
                        <a:t> Eesti AS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>
                          <a:effectLst/>
                        </a:rPr>
                        <a:t>237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 dirty="0">
                          <a:effectLst/>
                        </a:rPr>
                        <a:t>38 177 000 €</a:t>
                      </a:r>
                      <a:endParaRPr lang="et-E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 dirty="0">
                          <a:effectLst/>
                        </a:rPr>
                        <a:t>257</a:t>
                      </a:r>
                      <a:endParaRPr lang="et-E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 dirty="0">
                          <a:effectLst/>
                        </a:rPr>
                        <a:t>28 310 502 €</a:t>
                      </a:r>
                      <a:endParaRPr lang="et-E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262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27 671 677 €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266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27 391 837 €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727050"/>
                  </a:ext>
                </a:extLst>
              </a:tr>
              <a:tr h="230029"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2.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Aru Grupp AS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>
                          <a:effectLst/>
                        </a:rPr>
                        <a:t>165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12 187 000 €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174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11 619 014 €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171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11 939 463 €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160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9 837 497 €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128680"/>
                  </a:ext>
                </a:extLst>
              </a:tr>
              <a:tr h="191165"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3.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Pomemet OÜ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>
                          <a:effectLst/>
                        </a:rPr>
                        <a:t>56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 dirty="0">
                          <a:effectLst/>
                        </a:rPr>
                        <a:t>8 268 000 €</a:t>
                      </a:r>
                      <a:endParaRPr lang="et-E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49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5 928 898 €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50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5 772 770 €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47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5 040 412 €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095431"/>
                  </a:ext>
                </a:extLst>
              </a:tr>
              <a:tr h="238358"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4.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Haka Plast OÜ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>
                          <a:effectLst/>
                        </a:rPr>
                        <a:t>35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11 329 000 €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34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 dirty="0">
                          <a:effectLst/>
                        </a:rPr>
                        <a:t>10 957 538 €</a:t>
                      </a:r>
                      <a:endParaRPr lang="et-E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33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9 143 817 €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30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6 854 997 €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7183788"/>
                  </a:ext>
                </a:extLst>
              </a:tr>
              <a:tr h="191165"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5.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Pixner OÜ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>
                          <a:effectLst/>
                        </a:rPr>
                        <a:t>35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3 757 000 €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38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2 873 540 €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37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2 767 917 €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36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2 583 117 €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1380188"/>
                  </a:ext>
                </a:extLst>
              </a:tr>
              <a:tr h="191165"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6.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Heimarus OÜ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>
                          <a:effectLst/>
                        </a:rPr>
                        <a:t>26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2 172 000 €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23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1 725 469 €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21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1 534 214 €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17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1 363 949 €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1686826"/>
                  </a:ext>
                </a:extLst>
              </a:tr>
              <a:tr h="191165"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7.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OÜ Buxhöwden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 dirty="0">
                          <a:effectLst/>
                        </a:rPr>
                        <a:t>24</a:t>
                      </a:r>
                      <a:endParaRPr lang="et-E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360 000 €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12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491 098 €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11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393 932 €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9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94 805 €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612789"/>
                  </a:ext>
                </a:extLst>
              </a:tr>
              <a:tr h="191165"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8.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Plokk AS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>
                          <a:effectLst/>
                        </a:rPr>
                        <a:t>23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1 027 000 €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23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732 656 €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24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903 084 €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24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762 778 €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455328"/>
                  </a:ext>
                </a:extLst>
              </a:tr>
              <a:tr h="191165"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9.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Matsimoka OÜ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>
                          <a:effectLst/>
                        </a:rPr>
                        <a:t>22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1 367 000 €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21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1 393 194 €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24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1 390 965 €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11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569 857 €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8596655"/>
                  </a:ext>
                </a:extLst>
              </a:tr>
              <a:tr h="191165"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10.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Metallituba OÜ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 dirty="0">
                          <a:effectLst/>
                        </a:rPr>
                        <a:t>21</a:t>
                      </a:r>
                      <a:endParaRPr lang="et-E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2 904 000 €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25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2 232 941 €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19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2 096 925 €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13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1 376 597 €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6002189"/>
                  </a:ext>
                </a:extLst>
              </a:tr>
              <a:tr h="171233"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11.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Aru Põllumajanduse OÜ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 dirty="0">
                          <a:effectLst/>
                        </a:rPr>
                        <a:t>20</a:t>
                      </a:r>
                      <a:endParaRPr lang="et-E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 dirty="0">
                          <a:effectLst/>
                        </a:rPr>
                        <a:t>1 833 000 €</a:t>
                      </a:r>
                      <a:endParaRPr lang="et-E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19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2 120 713 €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22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2 655 518 €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21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3 311 447 €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0427502"/>
                  </a:ext>
                </a:extLst>
              </a:tr>
              <a:tr h="191165"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12.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Temper OÜ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>
                          <a:effectLst/>
                        </a:rPr>
                        <a:t>18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 dirty="0">
                          <a:effectLst/>
                        </a:rPr>
                        <a:t>2 488 000 €</a:t>
                      </a:r>
                      <a:endParaRPr lang="et-E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18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 dirty="0">
                          <a:effectLst/>
                        </a:rPr>
                        <a:t>1 398 120 €</a:t>
                      </a:r>
                      <a:endParaRPr lang="et-E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17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1 072 414 €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16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775 243 €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721326"/>
                  </a:ext>
                </a:extLst>
              </a:tr>
              <a:tr h="191165"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13.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OTO Ehitus OÜ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>
                          <a:effectLst/>
                        </a:rPr>
                        <a:t>18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 dirty="0">
                          <a:effectLst/>
                        </a:rPr>
                        <a:t>1 541 000 €</a:t>
                      </a:r>
                      <a:endParaRPr lang="et-E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16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3 286 344 €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16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1 546 213 €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17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2 356 009 €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887524"/>
                  </a:ext>
                </a:extLst>
              </a:tr>
              <a:tr h="191165"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14.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Stadnik Toitlustus OÜ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>
                          <a:effectLst/>
                        </a:rPr>
                        <a:t>17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97 000 €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16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209 193 €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17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218 274 €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17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 dirty="0">
                          <a:effectLst/>
                        </a:rPr>
                        <a:t>176 217 €</a:t>
                      </a:r>
                      <a:endParaRPr lang="et-E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6479"/>
                  </a:ext>
                </a:extLst>
              </a:tr>
              <a:tr h="191165"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15.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Voglers eesti OÜ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>
                          <a:effectLst/>
                        </a:rPr>
                        <a:t>16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2 354 000 €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11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2 183 287 €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10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978 283 €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9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792 679 €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6435679"/>
                  </a:ext>
                </a:extLst>
              </a:tr>
              <a:tr h="191165"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16.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AS Kadrina Soojus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>
                          <a:effectLst/>
                        </a:rPr>
                        <a:t>15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751 000 €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11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780 654 €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11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763 743 €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 dirty="0">
                          <a:effectLst/>
                        </a:rPr>
                        <a:t>11</a:t>
                      </a:r>
                      <a:endParaRPr lang="et-E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763 640 €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847946"/>
                  </a:ext>
                </a:extLst>
              </a:tr>
              <a:tr h="191165"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17.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Saaremetsa OÜ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>
                          <a:effectLst/>
                        </a:rPr>
                        <a:t>8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469 000 €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6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167 150 €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6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193 953 €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5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183 563 €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4639775"/>
                  </a:ext>
                </a:extLst>
              </a:tr>
              <a:tr h="191165"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18.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Raineri Grupp OÜ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>
                          <a:effectLst/>
                        </a:rPr>
                        <a:t>8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256 000 €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6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227 770 €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 dirty="0">
                          <a:effectLst/>
                        </a:rPr>
                        <a:t>7</a:t>
                      </a:r>
                      <a:endParaRPr lang="et-EE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233 167 €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7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232 690 €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2759572"/>
                  </a:ext>
                </a:extLst>
              </a:tr>
              <a:tr h="191165"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19.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Brek OÜ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>
                          <a:effectLst/>
                        </a:rPr>
                        <a:t>6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154 000 €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5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274 524 €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5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276 318 €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5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32 806 €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339054"/>
                  </a:ext>
                </a:extLst>
              </a:tr>
              <a:tr h="191165"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20.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Viru Talutehnika AS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>
                          <a:effectLst/>
                        </a:rPr>
                        <a:t>4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101 000 €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4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97 612 €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4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103 592 €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4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98 903 €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3738167"/>
                  </a:ext>
                </a:extLst>
              </a:tr>
              <a:tr h="191165"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21.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Murumägi OÜ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>
                          <a:effectLst/>
                        </a:rPr>
                        <a:t>2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483 000 €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2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401 899 €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2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481 087 €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2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227 818 €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8751317"/>
                  </a:ext>
                </a:extLst>
              </a:tr>
              <a:tr h="191165"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22.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O.K. Neeruti AS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50" u="none" strike="noStrike">
                          <a:effectLst/>
                        </a:rPr>
                        <a:t>2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64 000 €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2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57 298 €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2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53 988 €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>
                          <a:effectLst/>
                        </a:rPr>
                        <a:t>2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>
                          <a:effectLst/>
                        </a:rPr>
                        <a:t>53 455 €</a:t>
                      </a:r>
                      <a:endParaRPr lang="et-EE" sz="105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8186"/>
                  </a:ext>
                </a:extLst>
              </a:tr>
              <a:tr h="330809"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>
                          <a:effectLst/>
                        </a:rPr>
                        <a:t> </a:t>
                      </a:r>
                      <a:endParaRPr lang="et-EE" sz="105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050" u="none" strike="noStrike" dirty="0">
                          <a:effectLst/>
                        </a:rPr>
                        <a:t>Kokku</a:t>
                      </a:r>
                      <a:endParaRPr lang="et-EE" sz="105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778</a:t>
                      </a:r>
                      <a:endParaRPr lang="et-EE" sz="1050" b="1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92 139 000 €</a:t>
                      </a:r>
                      <a:endParaRPr lang="et-EE" sz="1050" b="1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772</a:t>
                      </a:r>
                      <a:endParaRPr lang="et-EE" sz="1050" b="1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77 469 414 €</a:t>
                      </a:r>
                      <a:endParaRPr lang="et-EE" sz="1050" b="1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771</a:t>
                      </a:r>
                      <a:endParaRPr lang="et-EE" sz="1050" b="1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72 191 314 €</a:t>
                      </a:r>
                      <a:endParaRPr lang="et-EE" sz="1050" b="1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729</a:t>
                      </a:r>
                      <a:endParaRPr lang="et-EE" sz="1050" b="1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64 880 316 €</a:t>
                      </a:r>
                      <a:endParaRPr lang="et-EE" sz="1050" b="1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570" marR="5570" marT="55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124343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701D969-5636-431F-AF0D-69A4854970BB}"/>
              </a:ext>
            </a:extLst>
          </p:cNvPr>
          <p:cNvSpPr txBox="1"/>
          <p:nvPr/>
        </p:nvSpPr>
        <p:spPr>
          <a:xfrm>
            <a:off x="10443099" y="6611779"/>
            <a:ext cx="174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 dirty="0"/>
              <a:t>Allikas: Kadrina vald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26CC58-2208-4F51-B430-4B93589E4077}"/>
              </a:ext>
            </a:extLst>
          </p:cNvPr>
          <p:cNvSpPr txBox="1"/>
          <p:nvPr/>
        </p:nvSpPr>
        <p:spPr>
          <a:xfrm>
            <a:off x="337983" y="327334"/>
            <a:ext cx="3551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t-EE" dirty="0"/>
            </a:br>
            <a:r>
              <a:rPr lang="et-EE" dirty="0"/>
              <a:t>Kadrina valla ettevõtted</a:t>
            </a:r>
          </a:p>
        </p:txBody>
      </p:sp>
      <p:sp>
        <p:nvSpPr>
          <p:cNvPr id="7" name="Pealkiri 6">
            <a:extLst>
              <a:ext uri="{FF2B5EF4-FFF2-40B4-BE49-F238E27FC236}">
                <a16:creationId xmlns:a16="http://schemas.microsoft.com/office/drawing/2014/main" id="{289C0252-1C40-4D64-A6DF-1C9FB370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83" y="-87292"/>
            <a:ext cx="8534400" cy="803759"/>
          </a:xfrm>
        </p:spPr>
        <p:txBody>
          <a:bodyPr>
            <a:normAutofit/>
          </a:bodyPr>
          <a:lstStyle/>
          <a:p>
            <a:r>
              <a:rPr lang="et-EE" sz="2000" dirty="0"/>
              <a:t>KADRINA VALD</a:t>
            </a:r>
          </a:p>
        </p:txBody>
      </p:sp>
    </p:spTree>
    <p:extLst>
      <p:ext uri="{BB962C8B-B14F-4D97-AF65-F5344CB8AC3E}">
        <p14:creationId xmlns:p14="http://schemas.microsoft.com/office/powerpoint/2010/main" val="2419403876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1217</TotalTime>
  <Words>1726</Words>
  <Application>Microsoft Office PowerPoint</Application>
  <PresentationFormat>Laiekraan</PresentationFormat>
  <Paragraphs>782</Paragraphs>
  <Slides>34</Slides>
  <Notes>0</Notes>
  <HiddenSlides>0</HiddenSlides>
  <MMClips>0</MMClips>
  <ScaleCrop>false</ScaleCrop>
  <HeadingPairs>
    <vt:vector size="8" baseType="variant">
      <vt:variant>
        <vt:lpstr>Kasutatud fondid</vt:lpstr>
      </vt:variant>
      <vt:variant>
        <vt:i4>5</vt:i4>
      </vt:variant>
      <vt:variant>
        <vt:lpstr>Kujundus</vt:lpstr>
      </vt:variant>
      <vt:variant>
        <vt:i4>1</vt:i4>
      </vt:variant>
      <vt:variant>
        <vt:lpstr>Manustatud OLE-serverid</vt:lpstr>
      </vt:variant>
      <vt:variant>
        <vt:i4>1</vt:i4>
      </vt:variant>
      <vt:variant>
        <vt:lpstr>Slaidipealkirjad</vt:lpstr>
      </vt:variant>
      <vt:variant>
        <vt:i4>34</vt:i4>
      </vt:variant>
    </vt:vector>
  </HeadingPairs>
  <TitlesOfParts>
    <vt:vector size="41" baseType="lpstr">
      <vt:lpstr>Arial</vt:lpstr>
      <vt:lpstr>Calibri</vt:lpstr>
      <vt:lpstr>Century Gothic</vt:lpstr>
      <vt:lpstr>Wingdings</vt:lpstr>
      <vt:lpstr>Wingdings 3</vt:lpstr>
      <vt:lpstr>Slice</vt:lpstr>
      <vt:lpstr>Worksheet</vt:lpstr>
      <vt:lpstr>      Hariduskonverents      „Kadrina 2030 – millist             kooli me tahame?”</vt:lpstr>
      <vt:lpstr>            "Piirangud ja     võimalused -                Kadrina Keskkool         2030"</vt:lpstr>
      <vt:lpstr>MIKS on KADRINAS  HEA ELADA?</vt:lpstr>
      <vt:lpstr>PowerPointi esitlus</vt:lpstr>
      <vt:lpstr>Kuidas läheb, kadrina vald? </vt:lpstr>
      <vt:lpstr>Kadrina Valla rahvastik</vt:lpstr>
      <vt:lpstr>Kadrina valla ettevõtted</vt:lpstr>
      <vt:lpstr>Kadrina valla ettevõtted</vt:lpstr>
      <vt:lpstr>KADRINA VALD</vt:lpstr>
      <vt:lpstr>KADRINA VALD</vt:lpstr>
      <vt:lpstr>KADRINA VALLA EELARVE</vt:lpstr>
      <vt:lpstr>  </vt:lpstr>
      <vt:lpstr>  </vt:lpstr>
      <vt:lpstr>PowerPointi esitlus</vt:lpstr>
      <vt:lpstr>  </vt:lpstr>
      <vt:lpstr>Gümnaasiumiosa  õpilaste prognoositav arv kadrinas</vt:lpstr>
      <vt:lpstr>PowerPointi esitlus</vt:lpstr>
      <vt:lpstr>PowerPointi esitlus</vt:lpstr>
      <vt:lpstr>PowerPointi esitlus</vt:lpstr>
      <vt:lpstr>Kadrinas gümnaasiumiosa säilitamiseks tuleb teha valik, millele keskenduda  ja seda tuleb teha väga hästi  </vt:lpstr>
      <vt:lpstr>         Hariduses kehtivad turumajanduse reeglid.  </vt:lpstr>
      <vt:lpstr>           MUUTUSED</vt:lpstr>
      <vt:lpstr>Eesmärgi realiseerimiseks on vaja:</vt:lpstr>
      <vt:lpstr>EESMÄRGI REALISEERIMISEKS ON VAJA:</vt:lpstr>
      <vt:lpstr>EESMÄRGI REALISEERIMISEKS ON VAJA:</vt:lpstr>
      <vt:lpstr>KADRINA KOOL</vt:lpstr>
      <vt:lpstr>KADRINA KOOL</vt:lpstr>
      <vt:lpstr>  </vt:lpstr>
      <vt:lpstr>  </vt:lpstr>
      <vt:lpstr>PowerPointi esitlus</vt:lpstr>
      <vt:lpstr>PowerPointi esitlus</vt:lpstr>
      <vt:lpstr>JUHTIMINE</vt:lpstr>
      <vt:lpstr>JUHTIMINE</vt:lpstr>
      <vt:lpstr>TÄNAN!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Hariduskonverents  „Kadrina 2030 – millist kooli me tahame?”</dc:title>
  <dc:creator>Info</dc:creator>
  <cp:lastModifiedBy>Juhan.Viise@arugrupp.ee</cp:lastModifiedBy>
  <cp:revision>113</cp:revision>
  <dcterms:created xsi:type="dcterms:W3CDTF">2020-01-21T08:51:11Z</dcterms:created>
  <dcterms:modified xsi:type="dcterms:W3CDTF">2020-01-24T10:37:52Z</dcterms:modified>
</cp:coreProperties>
</file>