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9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5" roundtripDataSignature="AMtx7mhB4ZtA0P85/i32FlT6i5xLm501u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rsti Pärn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EE34913-31F5-4ADD-ABF6-1A73ED3CC790}">
  <a:tblStyle styleId="{EEE34913-31F5-4ADD-ABF6-1A73ED3CC79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2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8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4-18T14:41:07.164" idx="1">
    <p:pos x="6000" y="0"/>
    <p:text>võtsin nüüd korrigeerimisele, et oleks, mille üle homme arutleda:)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MA1AYPg"/>
      </p:ext>
    </p:extLst>
  </p:cm>
  <p:cm authorId="0" dt="2021-04-18T14:41:07.164" idx="2">
    <p:pos x="6000" y="0"/>
    <p:text>väga head ja õiged fookused! Kui saaks hiljemalt 18.04ks slaidide sisu ja lingid paika, oleks priima:)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MA1AYPk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51227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22750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54455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6" name="Google Shape;17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503508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2474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29438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" name="Google Shape;19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2652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4" name="Google Shape;204;p15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5" name="Google Shape;205;p15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47982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526145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" name="Google Shape;21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44561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45545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9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3" name="Google Shape;23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5126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9" name="Google Shape;10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727714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0" name="Google Shape;24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792289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7" name="Google Shape;2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83038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2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4" name="Google Shape;25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69383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3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2" name="Google Shape;26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61930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4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9" name="Google Shape;26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499308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5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6" name="Google Shape;27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300634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6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3" name="Google Shape;283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102065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7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0" name="Google Shape;29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05816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7" name="Google Shape;29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307119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4" name="Google Shape;304;p29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p29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6730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3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79787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0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2" name="Google Shape;312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489439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9" name="Google Shape;31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396363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6" name="Google Shape;326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09186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3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3" name="Google Shape;33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255122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4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0" name="Google Shape;34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63107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5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7" name="Google Shape;34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55700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d00b1dce45_3_3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gd00b1dce45_3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61913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7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1" name="Google Shape;361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2847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3" name="Google Shape;123;p4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4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7579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78828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8" name="Google Shape;138;p6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p6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3324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1666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3" name="Google Shape;153;p8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8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2866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d321461fc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d321461fcd_1_0:notes"/>
          <p:cNvSpPr txBox="1">
            <a:spLocks noGrp="1"/>
          </p:cNvSpPr>
          <p:nvPr>
            <p:ph type="body" idx="1"/>
          </p:nvPr>
        </p:nvSpPr>
        <p:spPr>
          <a:xfrm>
            <a:off x="666750" y="4714875"/>
            <a:ext cx="53355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d321461fcd_1_0:notes"/>
          <p:cNvSpPr txBox="1">
            <a:spLocks noGrp="1"/>
          </p:cNvSpPr>
          <p:nvPr>
            <p:ph type="sldNum" idx="12"/>
          </p:nvPr>
        </p:nvSpPr>
        <p:spPr>
          <a:xfrm>
            <a:off x="3776663" y="9428163"/>
            <a:ext cx="28908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3481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9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E2E6F8">
                  <a:alpha val="94509"/>
                </a:srgbClr>
              </a:gs>
              <a:gs pos="50000">
                <a:srgbClr val="CFD4E8">
                  <a:alpha val="89411"/>
                </a:srgbClr>
              </a:gs>
              <a:gs pos="95000">
                <a:srgbClr val="8F9BD3">
                  <a:alpha val="87450"/>
                </a:srgbClr>
              </a:gs>
              <a:gs pos="100000">
                <a:srgbClr val="4761BF">
                  <a:alpha val="84313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69749D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9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>
            <a:solidFill>
              <a:srgbClr val="646C8F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39"/>
          <p:cNvSpPr txBox="1"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206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9"/>
          <p:cNvSpPr txBox="1"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80"/>
              <a:buNone/>
              <a:defRPr sz="2600">
                <a:solidFill>
                  <a:srgbClr val="262632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9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8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48"/>
          <p:cNvSpPr txBox="1">
            <a:spLocks noGrp="1"/>
          </p:cNvSpPr>
          <p:nvPr>
            <p:ph type="body" idx="1"/>
          </p:nvPr>
        </p:nvSpPr>
        <p:spPr>
          <a:xfrm rot="5400000">
            <a:off x="2784475" y="98425"/>
            <a:ext cx="4800600" cy="749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2" name="Google Shape;92;p48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4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9"/>
          <p:cNvSpPr txBox="1">
            <a:spLocks noGrp="1"/>
          </p:cNvSpPr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49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8" name="Google Shape;98;p4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9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4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0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0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32" name="Google Shape;32;p4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0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1"/>
          <p:cNvSpPr txBox="1"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41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2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42"/>
          <p:cNvSpPr/>
          <p:nvPr/>
        </p:nvSpPr>
        <p:spPr>
          <a:xfrm>
            <a:off x="2286000" y="0"/>
            <a:ext cx="76200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97071">
                <a:alpha val="2431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42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E2E6F8">
                  <a:alpha val="94509"/>
                </a:srgbClr>
              </a:gs>
              <a:gs pos="50000">
                <a:srgbClr val="CFD4E8">
                  <a:alpha val="89411"/>
                </a:srgbClr>
              </a:gs>
              <a:gs pos="95000">
                <a:srgbClr val="8F9BD3">
                  <a:alpha val="87450"/>
                </a:srgbClr>
              </a:gs>
              <a:gs pos="100000">
                <a:srgbClr val="4761BF">
                  <a:alpha val="84313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69749D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42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>
            <a:solidFill>
              <a:srgbClr val="646C8F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42"/>
          <p:cNvSpPr txBox="1"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444455"/>
              </a:buClr>
              <a:buSzPts val="4000"/>
              <a:buFont typeface="Arial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42"/>
          <p:cNvSpPr txBox="1"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26263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47" name="Google Shape;47;p4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2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3"/>
          <p:cNvSpPr txBox="1"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3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08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3" name="Google Shape;53;p43"/>
          <p:cNvSpPr txBox="1">
            <a:spLocks noGrp="1"/>
          </p:cNvSpPr>
          <p:nvPr>
            <p:ph type="body" idx="2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08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4" name="Google Shape;54;p43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4"/>
          <p:cNvSpPr txBox="1"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4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w="107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sz="19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0" name="Google Shape;60;p44"/>
          <p:cNvSpPr txBox="1">
            <a:spLocks noGrp="1"/>
          </p:cNvSpPr>
          <p:nvPr>
            <p:ph type="body" idx="2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w="107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sz="19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1" name="Google Shape;61;p44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2" name="Google Shape;62;p44"/>
          <p:cNvSpPr txBox="1">
            <a:spLocks noGrp="1"/>
          </p:cNvSpPr>
          <p:nvPr>
            <p:ph type="body" idx="4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w="1077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3" name="Google Shape;63;p44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4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5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45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97071">
                <a:alpha val="2431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45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5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6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444455"/>
              </a:buClr>
              <a:buSzPts val="2200"/>
              <a:buFont typeface="Arial"/>
              <a:buNone/>
              <a:defRPr sz="22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6"/>
          <p:cNvSpPr txBox="1">
            <a:spLocks noGrp="1"/>
          </p:cNvSpPr>
          <p:nvPr>
            <p:ph type="body" idx="1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75" name="Google Shape;75;p46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116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Char char="⚫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76" name="Google Shape;76;p46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6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6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500" dist="18500" dir="5400000" algn="tl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274300" rIns="91425" bIns="45700" anchor="t" anchorCtr="0">
            <a:noAutofit/>
          </a:bodyPr>
          <a:lstStyle/>
          <a:p>
            <a:pPr marL="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47"/>
          <p:cNvSpPr/>
          <p:nvPr/>
        </p:nvSpPr>
        <p:spPr>
          <a:xfrm rot="-2131329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4313"/>
            </a:srgbClr>
          </a:solidFill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3300000" sx="96000" sy="96000" algn="tl" rotWithShape="0">
              <a:srgbClr val="CBE3E7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47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4313"/>
            </a:srgbClr>
          </a:solidFill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3300000" sx="96000" sy="96000" algn="tl" rotWithShape="0">
              <a:schemeClr val="lt2">
                <a:alpha val="2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7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4455"/>
              </a:buClr>
              <a:buSzPts val="2100"/>
              <a:buFont typeface="Arial"/>
              <a:buNone/>
              <a:defRPr sz="21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7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2743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2DA7A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ADA7A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47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777777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86" name="Google Shape;86;p4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7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4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90000" sy="90000" flip="xy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rgbClr val="F7FBFD">
              <a:alpha val="32549"/>
            </a:srgbClr>
          </a:solidFill>
          <a:ln w="9525" cap="rnd" cmpd="sng">
            <a:solidFill>
              <a:srgbClr val="B4CAC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8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0" cap="rnd" cmpd="sng">
            <a:solidFill>
              <a:srgbClr val="E8F8FE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5400000" algn="tl" rotWithShape="0">
              <a:srgbClr val="9EABAE">
                <a:alpha val="8431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38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>
            <a:gsLst>
              <a:gs pos="0">
                <a:srgbClr val="F8FCFC">
                  <a:alpha val="69411"/>
                </a:srgbClr>
              </a:gs>
              <a:gs pos="70000">
                <a:srgbClr val="FBFFFF">
                  <a:alpha val="54509"/>
                </a:srgbClr>
              </a:gs>
              <a:gs pos="100000">
                <a:srgbClr val="AED6E1">
                  <a:alpha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A7BBC2"/>
            </a:solidFill>
            <a:prstDash val="solid"/>
            <a:round/>
            <a:headEnd type="none" w="sm" len="sm"/>
            <a:tailEnd type="none" w="sm" len="sm"/>
          </a:ln>
          <a:effectLst>
            <a:outerShdw blurRad="12700" dist="15000" dir="4500000" algn="tl" rotWithShape="0">
              <a:srgbClr val="4A5254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38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8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3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11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2DA7A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ADA7A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38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3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BAD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19" name="Google Shape;19;p38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97071">
                <a:alpha val="2431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38"/>
          <p:cNvSpPr txBox="1"/>
          <p:nvPr/>
        </p:nvSpPr>
        <p:spPr>
          <a:xfrm>
            <a:off x="7451725" y="6453188"/>
            <a:ext cx="169227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Kersti Pärn 2011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ugbdunfueU&amp;feature=youtu.b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drina-kool.edu.ee/est/uudised/vastuvott/421-tule-oppima-kadrina-keskkooli-2021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irumaateataja.postimees.ee/7212920/teadusfestivalil-esindavad-maakonda-kadrina-keskkooli-opilased" TargetMode="External"/><Relationship Id="rId4" Type="http://schemas.openxmlformats.org/officeDocument/2006/relationships/hyperlink" Target="https://menu.err.ee/1608161347/mihkel-mattisen-laks-keskkooli-muusikaopetajaks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BRzzkc-JkQYudsuyMPsGHCr0FTnqr9ZQ0D_9OiNzApg/edit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presentation/d/1JvuscMAAXTc8HNxe6AQwKXDYZDHrPjF8NBfGHSHVYqQ/edit" TargetMode="External"/><Relationship Id="rId4" Type="http://schemas.openxmlformats.org/officeDocument/2006/relationships/hyperlink" Target="https://www.vepa.ee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4edqI4QXIEugX4FlZ5PLd_slBdpzxQ4tALsksFsBoCQ/edit?usp=sharing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21xDXjGG6PzpiUhOsDg3lPg2AA-8YL4zBch_KwyV9V4/edit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document/d/1LPdPtxWAwYS238yp-mx5K-H0qBeg8b2_pNuejEpFddE/edit" TargetMode="External"/><Relationship Id="rId4" Type="http://schemas.openxmlformats.org/officeDocument/2006/relationships/hyperlink" Target="https://docs.google.com/document/d/1DdBoL4U9u4kBsZUX6dh-oIfqux0CyGwUfz5zHD_y_aQ/ed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mF08VVKhx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kadrina-kool.edu.ee/est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xn--ettevtluspe-jfbe.ee/wp-content/uploads/2018/12/Raamdokument_web_3.pdf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vkool.ee/wp-content/uploads/2021/04/Ettev-tliku-Kooli-kvaliteedim-rgi-standard-2020.pdf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qpan8QNnCQPT3LkmMBjoZW3P0t5zw-sWiP3eTXM3pUI/edit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drina-kool.edu.ee/dokumendid/arengukava2016-2025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presentation/d/1o7cC--a7PwBIUGXQnOzrZOxrREDQ2_K0gKjSDugFHAw/ed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"/>
          <p:cNvSpPr txBox="1">
            <a:spLocks noGrp="1"/>
          </p:cNvSpPr>
          <p:nvPr>
            <p:ph type="ctrTitle"/>
          </p:nvPr>
        </p:nvSpPr>
        <p:spPr>
          <a:xfrm>
            <a:off x="997637" y="2536723"/>
            <a:ext cx="7844400" cy="2452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4000">
                <a:solidFill>
                  <a:srgbClr val="444454"/>
                </a:solidFill>
              </a:rPr>
              <a:t/>
            </a:r>
            <a:br>
              <a:rPr lang="et-EE" sz="4000">
                <a:solidFill>
                  <a:srgbClr val="444454"/>
                </a:solidFill>
              </a:rPr>
            </a:br>
            <a:r>
              <a:rPr lang="et-EE" sz="4000">
                <a:solidFill>
                  <a:srgbClr val="444454"/>
                </a:solidFill>
              </a:rPr>
              <a:t/>
            </a:r>
            <a:br>
              <a:rPr lang="et-EE" sz="4000">
                <a:solidFill>
                  <a:srgbClr val="444454"/>
                </a:solidFill>
              </a:rPr>
            </a:br>
            <a:r>
              <a:rPr lang="et-EE" sz="4000">
                <a:solidFill>
                  <a:srgbClr val="444454"/>
                </a:solidFill>
              </a:rPr>
              <a:t/>
            </a:r>
            <a:br>
              <a:rPr lang="et-EE" sz="4000">
                <a:solidFill>
                  <a:srgbClr val="444454"/>
                </a:solidFill>
              </a:rPr>
            </a:br>
            <a:r>
              <a:rPr lang="et-EE" sz="4000">
                <a:solidFill>
                  <a:srgbClr val="444454"/>
                </a:solidFill>
              </a:rPr>
              <a:t/>
            </a:r>
            <a:br>
              <a:rPr lang="et-EE" sz="4000">
                <a:solidFill>
                  <a:srgbClr val="444454"/>
                </a:solidFill>
              </a:rPr>
            </a:br>
            <a:r>
              <a:rPr lang="et-EE" sz="4000">
                <a:solidFill>
                  <a:srgbClr val="444454"/>
                </a:solidFill>
              </a:rPr>
              <a:t>Kadrina Keskkooli arendamine 2025 </a:t>
            </a:r>
            <a:br>
              <a:rPr lang="et-EE" sz="4000">
                <a:solidFill>
                  <a:srgbClr val="444454"/>
                </a:solidFill>
              </a:rPr>
            </a:br>
            <a:endParaRPr sz="400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4000">
                <a:solidFill>
                  <a:srgbClr val="444454"/>
                </a:solidFill>
              </a:rPr>
              <a:t>Tegevusmudel </a:t>
            </a:r>
            <a:endParaRPr sz="4000">
              <a:solidFill>
                <a:srgbClr val="444454"/>
              </a:solidFill>
            </a:endParaRPr>
          </a:p>
        </p:txBody>
      </p:sp>
      <p:sp>
        <p:nvSpPr>
          <p:cNvPr id="106" name="Google Shape;106;p1"/>
          <p:cNvSpPr txBox="1">
            <a:spLocks noGrp="1"/>
          </p:cNvSpPr>
          <p:nvPr>
            <p:ph type="subTitle" idx="1"/>
          </p:nvPr>
        </p:nvSpPr>
        <p:spPr>
          <a:xfrm>
            <a:off x="5940152" y="5949280"/>
            <a:ext cx="3015506" cy="908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26988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t-EE" sz="2000">
                <a:solidFill>
                  <a:schemeClr val="dk1"/>
                </a:solidFill>
              </a:rPr>
              <a:t>Hariduskogu </a:t>
            </a:r>
            <a:endParaRPr/>
          </a:p>
          <a:p>
            <a:pPr marL="26988" lvl="0" indent="0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000">
                <a:solidFill>
                  <a:schemeClr val="dk1"/>
                </a:solidFill>
              </a:rPr>
              <a:t>Kadrina Keskkool 2021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d321461fcd_1_0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4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/>
              <a:t>Kadrina Keskkooli areng -väljakutsed 3</a:t>
            </a:r>
            <a:endParaRPr/>
          </a:p>
        </p:txBody>
      </p:sp>
      <p:sp>
        <p:nvSpPr>
          <p:cNvPr id="165" name="Google Shape;165;gd321461fcd_1_0"/>
          <p:cNvSpPr txBox="1">
            <a:spLocks noGrp="1"/>
          </p:cNvSpPr>
          <p:nvPr>
            <p:ph type="body" idx="1"/>
          </p:nvPr>
        </p:nvSpPr>
        <p:spPr>
          <a:xfrm>
            <a:off x="1435100" y="1461300"/>
            <a:ext cx="7499400" cy="48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-EE" sz="2600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Digipädev kool:</a:t>
            </a:r>
            <a:endParaRPr sz="2600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73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 2" pitchFamily="18" charset="2"/>
              <a:buChar char="P"/>
            </a:pPr>
            <a:r>
              <a:rPr lang="et-EE" sz="2500" dirty="0" smtClean="0">
                <a:latin typeface="Calibri"/>
                <a:ea typeface="Calibri"/>
                <a:cs typeface="Calibri"/>
                <a:sym typeface="Calibri"/>
              </a:rPr>
              <a:t>koolil on tugev IT-valdkonna </a:t>
            </a:r>
            <a:r>
              <a:rPr lang="et-EE" sz="2500" dirty="0">
                <a:latin typeface="Calibri"/>
                <a:ea typeface="Calibri"/>
                <a:cs typeface="Calibri"/>
                <a:sym typeface="Calibri"/>
              </a:rPr>
              <a:t>juht ja meeskond, </a:t>
            </a:r>
            <a:endParaRPr sz="25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73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 2" pitchFamily="18" charset="2"/>
              <a:buChar char="P"/>
            </a:pPr>
            <a:r>
              <a:rPr lang="et-EE" sz="2500" dirty="0">
                <a:latin typeface="Calibri"/>
                <a:ea typeface="Calibri"/>
                <a:cs typeface="Calibri"/>
                <a:sym typeface="Calibri"/>
              </a:rPr>
              <a:t>andmekogude baas ja haridustehnoloogia;</a:t>
            </a:r>
            <a:endParaRPr sz="25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73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 2" pitchFamily="18" charset="2"/>
              <a:buChar char="P"/>
            </a:pPr>
            <a:r>
              <a:rPr lang="et-EE" sz="2500" dirty="0">
                <a:latin typeface="Calibri"/>
                <a:ea typeface="Calibri"/>
                <a:cs typeface="Calibri"/>
                <a:sym typeface="Calibri"/>
              </a:rPr>
              <a:t>digipädevad õpetajad; </a:t>
            </a:r>
            <a:endParaRPr sz="25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73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 2" pitchFamily="18" charset="2"/>
              <a:buChar char="P"/>
            </a:pPr>
            <a:r>
              <a:rPr lang="et-EE" sz="2500" dirty="0">
                <a:latin typeface="Calibri"/>
                <a:ea typeface="Calibri"/>
                <a:cs typeface="Calibri"/>
                <a:sym typeface="Calibri"/>
              </a:rPr>
              <a:t>digipädevad õpilased;</a:t>
            </a:r>
            <a:endParaRPr sz="25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7350" algn="l" rtl="0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2500"/>
              <a:buFont typeface="Wingdings 2" pitchFamily="18" charset="2"/>
              <a:buChar char="P"/>
            </a:pPr>
            <a:r>
              <a:rPr lang="et-EE" sz="2500" dirty="0">
                <a:latin typeface="Calibri"/>
                <a:ea typeface="Calibri"/>
                <a:cs typeface="Calibri"/>
                <a:sym typeface="Calibri"/>
              </a:rPr>
              <a:t>Digipeeglis on eesmärk jõuda neljandale-viiendale tasemele </a:t>
            </a:r>
            <a:r>
              <a:rPr lang="et-EE" sz="2500" b="1" u="sng" dirty="0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https://www.youtube.com/watch?v=-ugbdunfueU&amp;feature=youtu.be</a:t>
            </a:r>
            <a:endParaRPr sz="4500" dirty="0"/>
          </a:p>
        </p:txBody>
      </p:sp>
      <p:sp>
        <p:nvSpPr>
          <p:cNvPr id="166" name="Google Shape;166;gd321461fcd_1_0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"/>
          <p:cNvSpPr txBox="1">
            <a:spLocks noGrp="1"/>
          </p:cNvSpPr>
          <p:nvPr>
            <p:ph type="title"/>
          </p:nvPr>
        </p:nvSpPr>
        <p:spPr>
          <a:xfrm>
            <a:off x="1140133" y="18614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600"/>
              <a:t>Kadrina Keskkooli areng 2025 - Kersti</a:t>
            </a:r>
            <a:endParaRPr sz="3600"/>
          </a:p>
        </p:txBody>
      </p:sp>
      <p:sp>
        <p:nvSpPr>
          <p:cNvPr id="172" name="Google Shape;172;p10"/>
          <p:cNvSpPr txBox="1">
            <a:spLocks noGrp="1"/>
          </p:cNvSpPr>
          <p:nvPr>
            <p:ph type="body" idx="1"/>
          </p:nvPr>
        </p:nvSpPr>
        <p:spPr>
          <a:xfrm>
            <a:off x="1116000" y="1340776"/>
            <a:ext cx="7776600" cy="52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t-EE" sz="2000" b="1" dirty="0">
                <a:solidFill>
                  <a:srgbClr val="0000FF"/>
                </a:solidFill>
              </a:rPr>
              <a:t>Perioodil 2021-2025 on Kooli arengufookus hariduskvaliteedi edasiarendamisel ja kooli kestliku arengu kindlustamisel. </a:t>
            </a:r>
            <a:endParaRPr sz="2000" b="1" dirty="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sz="2000" dirty="0"/>
          </a:p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t-EE" sz="2000" b="1" dirty="0">
                <a:solidFill>
                  <a:srgbClr val="0000FF"/>
                </a:solidFill>
              </a:rPr>
              <a:t>Visioon 2025 </a:t>
            </a:r>
            <a:r>
              <a:rPr lang="et-EE" sz="2000" dirty="0"/>
              <a:t>(kaasajastatud): </a:t>
            </a:r>
            <a:endParaRPr sz="2000" b="1" dirty="0">
              <a:solidFill>
                <a:srgbClr val="FF0000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t-EE" sz="2000" dirty="0"/>
              <a:t>Kadrina Keskkool on inseneeria valdkonda edendav innovaatiline ja väärtuspõhine Eesti maakool, mille arengukeskkond arvestab õppija individuaalsust ja loovust, pakub koolirõõmu ning võimaldab konkurentsivõimelise põhi – ja gümnaasiumihariduse omandamise.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t-EE" sz="2000" b="1" dirty="0">
                <a:solidFill>
                  <a:srgbClr val="0000FF"/>
                </a:solidFill>
              </a:rPr>
              <a:t>Missioon</a:t>
            </a:r>
            <a:r>
              <a:rPr lang="et-EE" sz="2000" dirty="0"/>
              <a:t> (kaasajastatud):</a:t>
            </a:r>
            <a:endParaRPr sz="20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t-EE" sz="2000" dirty="0"/>
              <a:t>elukestvalt õppiva, elus toimetuleva eetilise inimese kujundamine, kes tunnetab ennast ja oma kohta muutuvas maailmas, väärtustab mitmekülgset haridust ja haritust ning suudab otsustada ja oma tegude eest vastutada.</a:t>
            </a:r>
            <a:endParaRPr sz="2000" dirty="0"/>
          </a:p>
        </p:txBody>
      </p:sp>
      <p:sp>
        <p:nvSpPr>
          <p:cNvPr id="173" name="Google Shape;173;p10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"/>
          <p:cNvSpPr txBox="1">
            <a:spLocks noGrp="1"/>
          </p:cNvSpPr>
          <p:nvPr>
            <p:ph type="body" idx="1"/>
          </p:nvPr>
        </p:nvSpPr>
        <p:spPr>
          <a:xfrm>
            <a:off x="1116000" y="1340768"/>
            <a:ext cx="777648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400" b="1" dirty="0">
                <a:solidFill>
                  <a:srgbClr val="0000FF"/>
                </a:solidFill>
              </a:rPr>
              <a:t>Peamised fookused 2025</a:t>
            </a:r>
            <a:r>
              <a:rPr lang="et-EE" sz="2400" b="1" dirty="0" smtClean="0">
                <a:solidFill>
                  <a:srgbClr val="0000FF"/>
                </a:solidFill>
              </a:rPr>
              <a:t>:</a:t>
            </a:r>
            <a:endParaRPr sz="24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t-EE" sz="2400" dirty="0"/>
              <a:t>Kool pakub kaasaegseid ja paindlikke arenguvõimalusi</a:t>
            </a:r>
            <a:endParaRPr sz="24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t-EE" sz="2400" dirty="0"/>
              <a:t>Õppijad on motiveeritud ja ennastjuhtivad</a:t>
            </a:r>
            <a:endParaRPr sz="24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t-EE" sz="2400" dirty="0"/>
              <a:t>Kooli arendamisel toimub aktiivne koostöö kogukonna ja partneritega </a:t>
            </a:r>
            <a:endParaRPr sz="24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▪"/>
            </a:pPr>
            <a:r>
              <a:rPr lang="et-EE" sz="2400" dirty="0"/>
              <a:t>Kool on väärtuspõhise kultuuriga mainekas õppiv organisatsioon</a:t>
            </a:r>
            <a:endParaRPr sz="24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 dirty="0"/>
          </a:p>
        </p:txBody>
      </p:sp>
      <p:sp>
        <p:nvSpPr>
          <p:cNvPr id="179" name="Google Shape;179;p1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12</a:t>
            </a:fld>
            <a:endParaRPr/>
          </a:p>
        </p:txBody>
      </p:sp>
      <p:sp>
        <p:nvSpPr>
          <p:cNvPr id="180" name="Google Shape;180;p11"/>
          <p:cNvSpPr txBox="1">
            <a:spLocks noGrp="1"/>
          </p:cNvSpPr>
          <p:nvPr>
            <p:ph type="title"/>
          </p:nvPr>
        </p:nvSpPr>
        <p:spPr>
          <a:xfrm>
            <a:off x="1228725" y="1857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600"/>
              <a:t>Kadrina Keskkooli areng 2025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"/>
          <p:cNvSpPr txBox="1">
            <a:spLocks noGrp="1"/>
          </p:cNvSpPr>
          <p:nvPr>
            <p:ph type="title"/>
          </p:nvPr>
        </p:nvSpPr>
        <p:spPr>
          <a:xfrm>
            <a:off x="1406111" y="2147365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6175"/>
              <a:buNone/>
            </a:pPr>
            <a:r>
              <a:rPr lang="et-EE"/>
              <a:t>Küsimusi?</a:t>
            </a:r>
            <a:br>
              <a:rPr lang="et-EE"/>
            </a:br>
            <a:r>
              <a:rPr lang="et-EE"/>
              <a:t/>
            </a:r>
            <a:br>
              <a:rPr lang="et-EE"/>
            </a:br>
            <a:r>
              <a:rPr lang="et-EE"/>
              <a:t>Paus 10 minutit</a:t>
            </a:r>
            <a:endParaRPr/>
          </a:p>
        </p:txBody>
      </p:sp>
      <p:sp>
        <p:nvSpPr>
          <p:cNvPr id="186" name="Google Shape;186;p1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>
            <a:spLocks noGrp="1"/>
          </p:cNvSpPr>
          <p:nvPr>
            <p:ph type="title"/>
          </p:nvPr>
        </p:nvSpPr>
        <p:spPr>
          <a:xfrm>
            <a:off x="1115616" y="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200"/>
              <a:t>Kadrina Keskkooli tegevusmudel</a:t>
            </a:r>
            <a:endParaRPr sz="3200"/>
          </a:p>
        </p:txBody>
      </p:sp>
      <p:sp>
        <p:nvSpPr>
          <p:cNvPr id="192" name="Google Shape;192;p1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/>
          </a:p>
        </p:txBody>
      </p:sp>
      <p:graphicFrame>
        <p:nvGraphicFramePr>
          <p:cNvPr id="193" name="Google Shape;193;p13"/>
          <p:cNvGraphicFramePr/>
          <p:nvPr/>
        </p:nvGraphicFramePr>
        <p:xfrm>
          <a:off x="1115616" y="1052737"/>
          <a:ext cx="7776850" cy="5191237"/>
        </p:xfrm>
        <a:graphic>
          <a:graphicData uri="http://schemas.openxmlformats.org/drawingml/2006/table">
            <a:tbl>
              <a:tblPr>
                <a:noFill/>
                <a:tableStyleId>{EEE34913-31F5-4ADD-ABF6-1A73ED3CC790}</a:tableStyleId>
              </a:tblPr>
              <a:tblGrid>
                <a:gridCol w="1399375"/>
                <a:gridCol w="1563725"/>
                <a:gridCol w="1798800"/>
                <a:gridCol w="1635650"/>
                <a:gridCol w="1379300"/>
              </a:tblGrid>
              <a:tr h="471000">
                <a:tc>
                  <a:txBody>
                    <a:bodyPr/>
                    <a:lstStyle/>
                    <a:p>
                      <a:pPr marL="0" marR="0" lvl="0" indent="153035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Põhipartnerid (PP)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 anchor="ctr"/>
                </a:tc>
                <a:tc>
                  <a:txBody>
                    <a:bodyPr/>
                    <a:lstStyle/>
                    <a:p>
                      <a:pPr marL="0" marR="0" lvl="0" indent="153035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Peamised tegevused (PT)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 anchor="ctr"/>
                </a:tc>
                <a:tc>
                  <a:txBody>
                    <a:bodyPr/>
                    <a:lstStyle/>
                    <a:p>
                      <a:pPr marL="0" marR="0" lvl="0" indent="153035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Väärtuspakkumine (VP)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 anchor="ctr"/>
                </a:tc>
                <a:tc>
                  <a:txBody>
                    <a:bodyPr/>
                    <a:lstStyle/>
                    <a:p>
                      <a:pPr marL="0" marR="0" lvl="0" indent="153035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Metoodika, korraldus (MK)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 anchor="ctr"/>
                </a:tc>
                <a:tc>
                  <a:txBody>
                    <a:bodyPr/>
                    <a:lstStyle/>
                    <a:p>
                      <a:pPr marL="0" marR="0" lvl="0" indent="153035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Kasusaajad (KS)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 anchor="ctr"/>
                </a:tc>
              </a:tr>
              <a:tr h="1918350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55475" marT="126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i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</a:t>
                      </a:r>
                      <a:endParaRPr sz="1200" b="1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</a:tr>
              <a:tr h="456850"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76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Põhiressursid (PR)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76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Kommunikatsioon, kanalid (KK)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  <a:tr h="1177250"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276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200" b="1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i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</a:t>
                      </a:r>
                      <a:endParaRPr sz="1200" b="1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  <a:tr h="216250">
                <a:tc gridSpan="2">
                  <a:txBody>
                    <a:bodyPr/>
                    <a:lstStyle/>
                    <a:p>
                      <a:pPr marL="0" marR="0" lvl="0" indent="1403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Kulustruktuur (KS)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403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Hindamine (MH)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gridSpan="2">
                  <a:txBody>
                    <a:bodyPr/>
                    <a:lstStyle/>
                    <a:p>
                      <a:pPr marL="0" marR="0" lvl="0" indent="1403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Tuluvood (TV)</a:t>
                      </a:r>
                      <a:endParaRPr sz="12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  <a:tr h="9448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200" b="0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127635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0" i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</a:t>
                      </a:r>
                      <a:endParaRPr sz="1200" b="0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0" i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</a:t>
                      </a:r>
                      <a:endParaRPr sz="1200" b="0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200" b="0" i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t-EE" sz="1200" b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</a:t>
                      </a:r>
                      <a:endParaRPr sz="1200" b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127635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127635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4150" marR="44150" marT="1260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" name="Google Shape;194;p13"/>
          <p:cNvSpPr txBox="1"/>
          <p:nvPr/>
        </p:nvSpPr>
        <p:spPr>
          <a:xfrm>
            <a:off x="1043608" y="6457890"/>
            <a:ext cx="18425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t-EE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Allikas Aivar Soe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"/>
          <p:cNvSpPr txBox="1">
            <a:spLocks noGrp="1"/>
          </p:cNvSpPr>
          <p:nvPr>
            <p:ph type="body" idx="1"/>
          </p:nvPr>
        </p:nvSpPr>
        <p:spPr>
          <a:xfrm>
            <a:off x="1115625" y="1268749"/>
            <a:ext cx="7499400" cy="50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Char char="▪"/>
            </a:pPr>
            <a:r>
              <a:rPr lang="et-EE" sz="2000" dirty="0"/>
              <a:t>Kooli arendamisel toimub aktiivne koostöö kogukonnaga </a:t>
            </a:r>
            <a:endParaRPr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Char char="▪"/>
            </a:pPr>
            <a:r>
              <a:rPr lang="et-EE" sz="2000" dirty="0"/>
              <a:t>Koostöö eesmärgiks on kaasata huvigrupid/kasusaajad aktiivselt kooli arengu </a:t>
            </a:r>
            <a:r>
              <a:rPr lang="et-EE" sz="2000" dirty="0" smtClean="0"/>
              <a:t>toetamisesse </a:t>
            </a:r>
            <a:r>
              <a:rPr lang="et-EE" sz="2000" dirty="0" smtClean="0">
                <a:sym typeface="Wingdings" pitchFamily="2" charset="2"/>
              </a:rPr>
              <a:t> </a:t>
            </a:r>
            <a:r>
              <a:rPr lang="et-EE" sz="2000" dirty="0" smtClean="0"/>
              <a:t>jätkusuutlikkuse </a:t>
            </a:r>
            <a:r>
              <a:rPr lang="et-EE" sz="2000" dirty="0"/>
              <a:t>tagamine!</a:t>
            </a:r>
            <a:endParaRPr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 dirty="0">
                <a:solidFill>
                  <a:srgbClr val="0000FF"/>
                </a:solidFill>
              </a:rPr>
              <a:t>Kasusaajad/huvigrupid</a:t>
            </a:r>
            <a:r>
              <a:rPr lang="et-EE" sz="2000" dirty="0"/>
              <a:t>:</a:t>
            </a:r>
            <a:endParaRPr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Char char="-"/>
            </a:pPr>
            <a:r>
              <a:rPr lang="et-EE" sz="2000" dirty="0"/>
              <a:t>Õppijad (põhikoolist, gümnasistid, sh õpilasesindus)</a:t>
            </a:r>
            <a:endParaRPr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Char char="-"/>
            </a:pPr>
            <a:r>
              <a:rPr lang="et-EE" sz="2000" dirty="0"/>
              <a:t>Kooli personal (pedagoogiline ja mittepedagoogiline)</a:t>
            </a:r>
            <a:endParaRPr sz="2000"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Char char="-"/>
            </a:pPr>
            <a:r>
              <a:rPr lang="et-EE" sz="2000" dirty="0"/>
              <a:t>Lapsevanemad (sh hoolekogu, lastevanemate kogu)</a:t>
            </a:r>
            <a:endParaRPr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Char char="-"/>
            </a:pPr>
            <a:r>
              <a:rPr lang="et-EE" sz="2000" dirty="0"/>
              <a:t>Vilistlased (sh vilistlaskogu)</a:t>
            </a:r>
            <a:endParaRPr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Char char="-"/>
            </a:pPr>
            <a:r>
              <a:rPr lang="et-EE" sz="2000" u="sng" dirty="0">
                <a:solidFill>
                  <a:srgbClr val="0033CC"/>
                </a:solidFill>
              </a:rPr>
              <a:t>Koostööpartnerid</a:t>
            </a:r>
            <a:r>
              <a:rPr lang="et-EE" sz="2000" dirty="0"/>
              <a:t> (valdavalt lepingulised suhted: nt erinevad haridusvaldkonna organisatsioonid, ettevõtjad, partnerkoolid; rahvusvaheline koostöö jms)</a:t>
            </a:r>
            <a:endParaRPr sz="2000" dirty="0"/>
          </a:p>
          <a:p>
            <a:pPr marL="457200" lvl="0" indent="-3200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Char char="-"/>
            </a:pPr>
            <a:r>
              <a:rPr lang="et-EE" sz="2000" dirty="0"/>
              <a:t>Kooli pidaja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None/>
            </a:pPr>
            <a:endParaRPr sz="2000" dirty="0"/>
          </a:p>
        </p:txBody>
      </p:sp>
      <p:sp>
        <p:nvSpPr>
          <p:cNvPr id="200" name="Google Shape;200;p1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title"/>
          </p:nvPr>
        </p:nvSpPr>
        <p:spPr>
          <a:xfrm>
            <a:off x="1043608" y="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3209"/>
              <a:buNone/>
            </a:pPr>
            <a:r>
              <a:rPr lang="et-EE" sz="3600"/>
              <a:t>Kadrina Keskkooli tegevusmudel – kasusaajad – Arvo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5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209"/>
              <a:buFont typeface="Arial"/>
              <a:buNone/>
            </a:pPr>
            <a:r>
              <a:rPr lang="et-EE" sz="3600"/>
              <a:t>Kadrina Keskkooli tegevusmudel – kasusaajad 2</a:t>
            </a:r>
            <a:endParaRPr/>
          </a:p>
        </p:txBody>
      </p:sp>
      <p:sp>
        <p:nvSpPr>
          <p:cNvPr id="208" name="Google Shape;208;p15"/>
          <p:cNvSpPr txBox="1">
            <a:spLocks noGrp="1"/>
          </p:cNvSpPr>
          <p:nvPr>
            <p:ph type="body" idx="1"/>
          </p:nvPr>
        </p:nvSpPr>
        <p:spPr>
          <a:xfrm>
            <a:off x="1435100" y="1606825"/>
            <a:ext cx="7499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-EE" sz="2000" dirty="0" smtClean="0">
                <a:solidFill>
                  <a:srgbClr val="0000FF"/>
                </a:solidFill>
              </a:rPr>
              <a:t>Peamised </a:t>
            </a:r>
            <a:r>
              <a:rPr lang="et-EE" sz="2000" dirty="0">
                <a:solidFill>
                  <a:srgbClr val="0000FF"/>
                </a:solidFill>
              </a:rPr>
              <a:t>tugevused</a:t>
            </a:r>
            <a:endParaRPr sz="2000" dirty="0">
              <a:solidFill>
                <a:srgbClr val="0000FF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koostöö </a:t>
            </a:r>
            <a:r>
              <a:rPr lang="et-EE" sz="2000" dirty="0" smtClean="0">
                <a:solidFill>
                  <a:srgbClr val="000000"/>
                </a:solidFill>
              </a:rPr>
              <a:t>kõrgkoolidega:TÜ </a:t>
            </a:r>
            <a:r>
              <a:rPr lang="et-EE" sz="2000" dirty="0">
                <a:solidFill>
                  <a:srgbClr val="000000"/>
                </a:solidFill>
              </a:rPr>
              <a:t>- Innovatsioonisõber, projektid, Teadusbuss, </a:t>
            </a:r>
            <a:r>
              <a:rPr lang="et-EE" sz="2000" dirty="0" smtClean="0">
                <a:solidFill>
                  <a:srgbClr val="000000"/>
                </a:solidFill>
              </a:rPr>
              <a:t>Õpikoda,Teaduskooli loengud; EMÜ- </a:t>
            </a:r>
            <a:r>
              <a:rPr lang="et-EE" sz="2000" dirty="0">
                <a:solidFill>
                  <a:srgbClr val="000000"/>
                </a:solidFill>
              </a:rPr>
              <a:t>LOTE suund ja valikained, TalTech - koostöölepingu uuendamine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koostöö lastevanematega (rahuloluküsitluse </a:t>
            </a:r>
            <a:r>
              <a:rPr lang="et-EE" sz="2000" dirty="0" smtClean="0">
                <a:solidFill>
                  <a:srgbClr val="000000"/>
                </a:solidFill>
              </a:rPr>
              <a:t>järgi)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koostöö asutuste ja ettevõtetega (AS </a:t>
            </a:r>
            <a:r>
              <a:rPr lang="et-EE" sz="2000" dirty="0" smtClean="0">
                <a:solidFill>
                  <a:srgbClr val="000000"/>
                </a:solidFill>
              </a:rPr>
              <a:t>Aru Grupp, AS Haka Plast, OG </a:t>
            </a:r>
            <a:r>
              <a:rPr lang="et-EE" sz="2000" dirty="0" err="1" smtClean="0">
                <a:solidFill>
                  <a:srgbClr val="000000"/>
                </a:solidFill>
              </a:rPr>
              <a:t>Elektra</a:t>
            </a:r>
            <a:r>
              <a:rPr lang="et-EE" sz="2000" smtClean="0">
                <a:solidFill>
                  <a:srgbClr val="000000"/>
                </a:solidFill>
              </a:rPr>
              <a:t>, </a:t>
            </a:r>
            <a:r>
              <a:rPr lang="et-EE" sz="2000" dirty="0" smtClean="0">
                <a:solidFill>
                  <a:srgbClr val="000000"/>
                </a:solidFill>
              </a:rPr>
              <a:t>Silberauto jpt)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rahvusvaheline koostöö (projektid)</a:t>
            </a: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-EE" sz="2000" dirty="0">
                <a:solidFill>
                  <a:srgbClr val="0000FF"/>
                </a:solidFill>
              </a:rPr>
              <a:t>Peamised arenguvajadused</a:t>
            </a:r>
            <a:endParaRPr sz="2000" dirty="0">
              <a:solidFill>
                <a:srgbClr val="0000FF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koostöö teiste </a:t>
            </a:r>
            <a:r>
              <a:rPr lang="et-EE" sz="2000" dirty="0" smtClean="0">
                <a:solidFill>
                  <a:srgbClr val="000000"/>
                </a:solidFill>
              </a:rPr>
              <a:t>KOVde gümnaasiumitega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õpilaste kaasamine </a:t>
            </a:r>
            <a:r>
              <a:rPr lang="et-EE" sz="2000" dirty="0" smtClean="0">
                <a:solidFill>
                  <a:srgbClr val="000000"/>
                </a:solidFill>
              </a:rPr>
              <a:t>kooli arendamisesse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lang="et-EE" sz="2000" dirty="0">
                <a:solidFill>
                  <a:srgbClr val="000000"/>
                </a:solidFill>
              </a:rPr>
              <a:t>kogukonna liikmete kaasamine </a:t>
            </a:r>
            <a:r>
              <a:rPr lang="et-EE" sz="2000" dirty="0" smtClean="0">
                <a:solidFill>
                  <a:srgbClr val="000000"/>
                </a:solidFill>
              </a:rPr>
              <a:t>õppe- ja kasvatustegevusse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/>
          </a:p>
        </p:txBody>
      </p:sp>
      <p:sp>
        <p:nvSpPr>
          <p:cNvPr id="209" name="Google Shape;209;p1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6"/>
          <p:cNvSpPr txBox="1">
            <a:spLocks noGrp="1"/>
          </p:cNvSpPr>
          <p:nvPr>
            <p:ph type="body" idx="1"/>
          </p:nvPr>
        </p:nvSpPr>
        <p:spPr>
          <a:xfrm>
            <a:off x="1435125" y="1250825"/>
            <a:ext cx="74994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500">
                <a:solidFill>
                  <a:srgbClr val="0033CC"/>
                </a:solidFill>
              </a:rPr>
              <a:t>Peamised väljakutsed 2025</a:t>
            </a:r>
            <a:endParaRPr sz="3700">
              <a:solidFill>
                <a:srgbClr val="0033CC"/>
              </a:solidFill>
            </a:endParaRPr>
          </a:p>
          <a:p>
            <a:pPr marL="365125" lvl="0" indent="-3016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Font typeface="Arial"/>
              <a:buChar char="•"/>
            </a:pPr>
            <a:r>
              <a:rPr lang="et-EE" sz="2300"/>
              <a:t>Koostöövõrgustiku laiendamine </a:t>
            </a:r>
            <a:endParaRPr sz="3500" b="1">
              <a:solidFill>
                <a:srgbClr val="FF0000"/>
              </a:solidFill>
            </a:endParaRPr>
          </a:p>
          <a:p>
            <a:pPr marL="365125" lvl="0" indent="-3016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Font typeface="Arial"/>
              <a:buChar char="•"/>
            </a:pPr>
            <a:r>
              <a:rPr lang="et-EE" sz="2300"/>
              <a:t>Vilistlaste, ettevõtjate aktiivne kaasamine õppetöösse</a:t>
            </a:r>
            <a:endParaRPr sz="3500"/>
          </a:p>
          <a:p>
            <a:pPr marL="365125" lvl="0" indent="-3016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Font typeface="Arial"/>
              <a:buChar char="•"/>
            </a:pPr>
            <a:r>
              <a:rPr lang="et-EE" sz="2300"/>
              <a:t>Rahvusvahelise koostöö jätkuv edendamine: Erasmus+ projektid, UNESCO ühendkoolide võrgustik, Soome Janakkala valla ettevõtted, Saksamaa Heinrich Heine Schule Heikendorfis, Läti ja Leedu sõpruskoolidega haridus ja- kultuurialane koostöö</a:t>
            </a:r>
            <a:endParaRPr sz="3500"/>
          </a:p>
          <a:p>
            <a:pPr marL="365125" lvl="0" indent="-3016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Font typeface="Arial"/>
              <a:buChar char="•"/>
            </a:pPr>
            <a:r>
              <a:rPr lang="et-EE" sz="2300"/>
              <a:t>Eelarveliste vahendite ja lisaressurside tagamine: koostöö pidajaga, lisafinantseerimise võimalused</a:t>
            </a:r>
            <a:endParaRPr sz="35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/>
          </a:p>
        </p:txBody>
      </p:sp>
      <p:sp>
        <p:nvSpPr>
          <p:cNvPr id="215" name="Google Shape;215;p16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/>
          </a:p>
        </p:txBody>
      </p:sp>
      <p:sp>
        <p:nvSpPr>
          <p:cNvPr id="216" name="Google Shape;216;p16"/>
          <p:cNvSpPr txBox="1">
            <a:spLocks noGrp="1"/>
          </p:cNvSpPr>
          <p:nvPr>
            <p:ph type="title"/>
          </p:nvPr>
        </p:nvSpPr>
        <p:spPr>
          <a:xfrm>
            <a:off x="1435125" y="185113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3209"/>
              <a:buNone/>
            </a:pPr>
            <a:r>
              <a:rPr lang="et-EE" sz="3600"/>
              <a:t>Kadrina Keskkooli tegevusmudel – kasusaajad 3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"/>
          <p:cNvSpPr txBox="1">
            <a:spLocks noGrp="1"/>
          </p:cNvSpPr>
          <p:nvPr>
            <p:ph type="body" idx="1"/>
          </p:nvPr>
        </p:nvSpPr>
        <p:spPr>
          <a:xfrm>
            <a:off x="1115616" y="1917290"/>
            <a:ext cx="7499350" cy="334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400">
                <a:solidFill>
                  <a:srgbClr val="0000FF"/>
                </a:solidFill>
              </a:rPr>
              <a:t>Visioon 2025</a:t>
            </a:r>
            <a:r>
              <a:rPr lang="et-EE" sz="2400"/>
              <a:t>: </a:t>
            </a:r>
            <a:endParaRPr sz="2400"/>
          </a:p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400"/>
              <a:t>Kadrina Keskkool on </a:t>
            </a:r>
            <a:r>
              <a:rPr lang="et-EE" sz="2400" u="sng"/>
              <a:t>inseneeria valdkonda </a:t>
            </a:r>
            <a:r>
              <a:rPr lang="et-EE" sz="2400"/>
              <a:t>edendav</a:t>
            </a:r>
            <a:endParaRPr sz="2400"/>
          </a:p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400" u="sng"/>
              <a:t>Innovaatiline ja väärtuspõhine </a:t>
            </a:r>
            <a:r>
              <a:rPr lang="et-EE" sz="2400"/>
              <a:t>Eesti maakool, mille</a:t>
            </a:r>
            <a:endParaRPr sz="2400"/>
          </a:p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400"/>
              <a:t>arengukeskkond arvestab </a:t>
            </a:r>
            <a:r>
              <a:rPr lang="et-EE" sz="2400" u="sng"/>
              <a:t>õppija individuaalsust ja loovust</a:t>
            </a:r>
            <a:r>
              <a:rPr lang="et-EE" sz="2400"/>
              <a:t>, </a:t>
            </a:r>
            <a:r>
              <a:rPr lang="et-EE" sz="2400" u="sng"/>
              <a:t>pakub koolirõõmu </a:t>
            </a:r>
            <a:r>
              <a:rPr lang="et-EE" sz="2400"/>
              <a:t>ning </a:t>
            </a:r>
            <a:r>
              <a:rPr lang="et-EE" sz="2400">
                <a:solidFill>
                  <a:srgbClr val="0000FF"/>
                </a:solidFill>
              </a:rPr>
              <a:t>võimaldab konkurentsivõimelise põhi –</a:t>
            </a:r>
            <a:endParaRPr sz="2400"/>
          </a:p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400">
                <a:solidFill>
                  <a:srgbClr val="0000FF"/>
                </a:solidFill>
              </a:rPr>
              <a:t>ja gümnaasiumihariduse omandamise</a:t>
            </a:r>
            <a:r>
              <a:rPr lang="et-EE" sz="2400"/>
              <a:t>.</a:t>
            </a:r>
            <a:endParaRPr/>
          </a:p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</p:txBody>
      </p:sp>
      <p:sp>
        <p:nvSpPr>
          <p:cNvPr id="222" name="Google Shape;222;p1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/>
          </a:p>
        </p:txBody>
      </p:sp>
      <p:sp>
        <p:nvSpPr>
          <p:cNvPr id="223" name="Google Shape;223;p17"/>
          <p:cNvSpPr txBox="1">
            <a:spLocks noGrp="1"/>
          </p:cNvSpPr>
          <p:nvPr>
            <p:ph type="title"/>
          </p:nvPr>
        </p:nvSpPr>
        <p:spPr>
          <a:xfrm>
            <a:off x="1043608" y="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3209"/>
              <a:buNone/>
            </a:pPr>
            <a:r>
              <a:rPr lang="et-EE" sz="3600"/>
              <a:t>Kadrina Keskkooli  tegevusmudel – väärtuspakkumine - Kersti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8"/>
          <p:cNvSpPr txBox="1">
            <a:spLocks noGrp="1"/>
          </p:cNvSpPr>
          <p:nvPr>
            <p:ph type="body" idx="1"/>
          </p:nvPr>
        </p:nvSpPr>
        <p:spPr>
          <a:xfrm>
            <a:off x="1115600" y="1142999"/>
            <a:ext cx="7499400" cy="55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et-EE" sz="2000" dirty="0">
                <a:solidFill>
                  <a:srgbClr val="0000FF"/>
                </a:solidFill>
              </a:rPr>
              <a:t>Kasusaajad – väärtuspakkumine: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Õppijad</a:t>
            </a:r>
            <a:r>
              <a:rPr lang="et-EE" sz="2000" dirty="0"/>
              <a:t> - konkurentsivõimeline haridus: kaasaegsed ja paindlikud arenguvõimalused (sh inseneeria),  võimetekohased eneseteostuse võimalused; kooli positiivne maine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Kooli personal </a:t>
            </a:r>
            <a:r>
              <a:rPr lang="et-EE" sz="2000" dirty="0"/>
              <a:t>– kaasaegne arengukeskkond ja väljakutsed, kaasav koolijuhtimine, kooli positiivne maine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Lapsevanemad</a:t>
            </a:r>
            <a:r>
              <a:rPr lang="et-EE" sz="2000" dirty="0"/>
              <a:t> – konkurentsivõimeline haridus, kaasav koolijuhtimine, kaasatus õppe- ja kasvatusprotsessi, kooli positiivne maine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Vilistlased</a:t>
            </a:r>
            <a:r>
              <a:rPr lang="et-EE" sz="2000" dirty="0"/>
              <a:t> - kaasav koolijuhtimine, kaasatus õppe- ja kasvatusprotsessi, kooli positiivne maine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Koostööpartnerid</a:t>
            </a:r>
            <a:r>
              <a:rPr lang="et-EE" sz="2000" dirty="0"/>
              <a:t> - kaasav koolijuhtimine, kaasatus õppe- ja kasvatusprotsessi, kooli positiivne maine</a:t>
            </a:r>
            <a:endParaRPr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Arial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Kooli pidaja - </a:t>
            </a:r>
            <a:r>
              <a:rPr lang="et-EE" sz="2000" dirty="0"/>
              <a:t>kooli positiivne maine</a:t>
            </a:r>
            <a:endParaRPr sz="2000" dirty="0"/>
          </a:p>
          <a:p>
            <a:pPr marL="365125" lvl="0" indent="-307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Char char="-"/>
            </a:pPr>
            <a:r>
              <a:rPr lang="et-EE" sz="2000" dirty="0">
                <a:solidFill>
                  <a:srgbClr val="0000FF"/>
                </a:solidFill>
              </a:rPr>
              <a:t>Kohalik kogukond</a:t>
            </a:r>
            <a:r>
              <a:rPr lang="et-EE" sz="2000" dirty="0"/>
              <a:t> - kaasatus õppe- ja kasvatusprotsessi</a:t>
            </a: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</p:txBody>
      </p:sp>
      <p:sp>
        <p:nvSpPr>
          <p:cNvPr id="229" name="Google Shape;229;p1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/>
          </a:p>
        </p:txBody>
      </p:sp>
      <p:sp>
        <p:nvSpPr>
          <p:cNvPr id="230" name="Google Shape;230;p18"/>
          <p:cNvSpPr txBox="1">
            <a:spLocks noGrp="1"/>
          </p:cNvSpPr>
          <p:nvPr>
            <p:ph type="title"/>
          </p:nvPr>
        </p:nvSpPr>
        <p:spPr>
          <a:xfrm>
            <a:off x="1115616" y="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3209"/>
              <a:buNone/>
            </a:pPr>
            <a:r>
              <a:rPr lang="et-EE" sz="3600"/>
              <a:t>Kadrina Keskkooli tegevusmudel – väärtuspakkumine 2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>
            <a:spLocks noGrp="1"/>
          </p:cNvSpPr>
          <p:nvPr>
            <p:ph type="title"/>
          </p:nvPr>
        </p:nvSpPr>
        <p:spPr>
          <a:xfrm>
            <a:off x="1056623" y="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822"/>
              <a:t>Lähtepositsioon - Arvo</a:t>
            </a:r>
            <a:endParaRPr sz="3822"/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1"/>
          </p:nvPr>
        </p:nvSpPr>
        <p:spPr>
          <a:xfrm>
            <a:off x="1120877" y="973394"/>
            <a:ext cx="7638105" cy="538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t-EE" sz="2000" dirty="0"/>
              <a:t>Hariduskogult ülesanne Kadrina </a:t>
            </a:r>
            <a:r>
              <a:rPr lang="et-EE" sz="2000" dirty="0" smtClean="0"/>
              <a:t>Keskkoolile: luua </a:t>
            </a:r>
            <a:r>
              <a:rPr lang="et-EE" sz="2000" dirty="0"/>
              <a:t>2021 </a:t>
            </a:r>
            <a:endParaRPr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et-EE" sz="2000" dirty="0"/>
              <a:t>     aprilliks koolile tegevusmudel, et tagada kvaliteetse põhi- ja gümnaasiumihariduse kättesaadavus Kadrinas (arvestusega aastani 2025) - </a:t>
            </a:r>
            <a:r>
              <a:rPr lang="et-EE" sz="2000" b="1" dirty="0">
                <a:solidFill>
                  <a:srgbClr val="0033CC"/>
                </a:solidFill>
              </a:rPr>
              <a:t>tugev põhikool ja </a:t>
            </a:r>
            <a:r>
              <a:rPr lang="et-EE" sz="2000" b="1" u="sng" dirty="0">
                <a:solidFill>
                  <a:srgbClr val="0033CC"/>
                </a:solidFill>
              </a:rPr>
              <a:t>uus kvaliteet </a:t>
            </a:r>
            <a:r>
              <a:rPr lang="et-EE" sz="2000" b="1" dirty="0">
                <a:solidFill>
                  <a:srgbClr val="0033CC"/>
                </a:solidFill>
              </a:rPr>
              <a:t>gümnaasiumiastmes</a:t>
            </a:r>
            <a:endParaRPr sz="2000" b="1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endParaRPr sz="20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t-EE" sz="2000" dirty="0"/>
              <a:t>Tegemist on kooli esialgse </a:t>
            </a:r>
            <a:r>
              <a:rPr lang="et-EE" sz="2000" u="sng" dirty="0"/>
              <a:t>nägemusega</a:t>
            </a:r>
            <a:r>
              <a:rPr lang="et-EE" sz="2000" dirty="0"/>
              <a:t>, </a:t>
            </a:r>
            <a:r>
              <a:rPr lang="et-EE" sz="2000" u="sng" dirty="0"/>
              <a:t>raamkavaga</a:t>
            </a:r>
            <a:r>
              <a:rPr lang="et-EE" sz="2000" dirty="0"/>
              <a:t> – avatud aruteluks!</a:t>
            </a:r>
            <a:endParaRPr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t-EE" sz="2000" dirty="0"/>
              <a:t>Olemas lingid arengukavale, sisehindamisele jt sisudokumentidele</a:t>
            </a:r>
            <a:endParaRPr sz="20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endParaRPr sz="20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⮚"/>
            </a:pPr>
            <a:r>
              <a:rPr lang="et-EE" sz="2000" b="1" dirty="0">
                <a:solidFill>
                  <a:srgbClr val="0033CC"/>
                </a:solidFill>
              </a:rPr>
              <a:t>Toimunud: </a:t>
            </a:r>
            <a:endParaRPr b="1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✔"/>
            </a:pPr>
            <a:r>
              <a:rPr lang="et-EE" sz="2000" dirty="0"/>
              <a:t>Mõttetalgud </a:t>
            </a:r>
            <a:r>
              <a:rPr lang="et-EE" sz="2000" dirty="0" smtClean="0"/>
              <a:t>– kaasati õpetajad,õpilased,koolitöötajad,lapsevanemad,ettevõtjad</a:t>
            </a:r>
            <a:endParaRPr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✔"/>
            </a:pPr>
            <a:r>
              <a:rPr lang="et-EE" sz="2000" dirty="0"/>
              <a:t>Erinevad töörühmad hariduskogu koosseisus aastast 2019</a:t>
            </a:r>
            <a:endParaRPr sz="20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✔"/>
            </a:pPr>
            <a:r>
              <a:rPr lang="et-EE" sz="2000" dirty="0"/>
              <a:t>Kooli arendamiseks </a:t>
            </a:r>
            <a:r>
              <a:rPr lang="et-EE" sz="2000" dirty="0" smtClean="0"/>
              <a:t>moodustati juhtrühm, kaasati hariduskvaliteedi ekspert</a:t>
            </a:r>
            <a:endParaRPr sz="2000"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Noto Sans Symbols"/>
              <a:buChar char="✔"/>
            </a:pPr>
            <a:r>
              <a:rPr lang="et-EE" sz="2000" dirty="0"/>
              <a:t>Regulaarsed juhtrühma koosolekud (veebruar-aprill 2021)</a:t>
            </a:r>
            <a:endParaRPr dirty="0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endParaRPr sz="2000" dirty="0"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</p:txBody>
      </p:sp>
      <p:sp>
        <p:nvSpPr>
          <p:cNvPr id="113" name="Google Shape;113;p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9"/>
          <p:cNvSpPr txBox="1">
            <a:spLocks noGrp="1"/>
          </p:cNvSpPr>
          <p:nvPr>
            <p:ph type="body" idx="1"/>
          </p:nvPr>
        </p:nvSpPr>
        <p:spPr>
          <a:xfrm>
            <a:off x="958645" y="1047134"/>
            <a:ext cx="7905777" cy="56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3206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Font typeface="Noto Sans Symbols"/>
              <a:buChar char="▪"/>
            </a:pPr>
            <a:r>
              <a:rPr lang="et-EE" sz="2000">
                <a:solidFill>
                  <a:srgbClr val="0000FF"/>
                </a:solidFill>
              </a:rPr>
              <a:t>Sisekommunikatsioon</a:t>
            </a:r>
            <a:r>
              <a:rPr lang="et-EE" sz="2000"/>
              <a:t>: suunatud õppijatele, lapsevanematele ja kooli personalile; kanalid: </a:t>
            </a:r>
            <a:endParaRPr sz="2000"/>
          </a:p>
          <a:p>
            <a:pPr marL="403225" lvl="0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440"/>
              <a:buNone/>
            </a:pPr>
            <a:r>
              <a:rPr lang="et-EE" sz="2000"/>
              <a:t>kooli koduleht,  e-päevik, e-post, infovahetund, infotahvlid, õpilasesinduse infokanalid, töökoosolekud ja ümarlauad, üritused, koostöö ja mentorlus, arenguvestlused, kooli raadio, õpilaskogunemised, sisekoolitused ja arenduspäevad.</a:t>
            </a:r>
            <a:endParaRPr sz="2000"/>
          </a:p>
          <a:p>
            <a:pPr marL="403225" lvl="0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440"/>
              <a:buFont typeface="Noto Sans Symbols"/>
              <a:buNone/>
            </a:pPr>
            <a:endParaRPr sz="2000"/>
          </a:p>
          <a:p>
            <a:pPr marL="365125" lvl="0" indent="-3206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Font typeface="Noto Sans Symbols"/>
              <a:buChar char="▪"/>
            </a:pPr>
            <a:r>
              <a:rPr lang="et-EE" sz="2000">
                <a:solidFill>
                  <a:srgbClr val="0000FF"/>
                </a:solidFill>
              </a:rPr>
              <a:t>Väliskommunikatsioon</a:t>
            </a:r>
            <a:r>
              <a:rPr lang="et-EE" sz="2000"/>
              <a:t>: suunatud üldsusele/kogukonnale, koostööpartneritele, kooli pidajale, potentsiaalsetele õppijatele; kanalid: </a:t>
            </a:r>
            <a:endParaRPr sz="2000"/>
          </a:p>
          <a:p>
            <a:pPr marL="365125" lvl="0" indent="-3206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None/>
            </a:pPr>
            <a:r>
              <a:rPr lang="et-EE" sz="2000"/>
              <a:t>     kooli koduleht, Facebook, valla leht, meedia, üritused, õpilasesinduse sotsiaalmeediakanalid</a:t>
            </a:r>
            <a:endParaRPr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 u="sng">
                <a:solidFill>
                  <a:schemeClr val="hlink"/>
                </a:solidFill>
                <a:hlinkClick r:id="rId3"/>
              </a:rPr>
              <a:t>Vastuvõtt</a:t>
            </a:r>
            <a:endParaRPr sz="200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 u="sng">
                <a:solidFill>
                  <a:schemeClr val="hlink"/>
                </a:solidFill>
                <a:hlinkClick r:id="rId4"/>
              </a:rPr>
              <a:t>Mihkel Mattisen läks keskkooli muusikaõpetajaks.</a:t>
            </a:r>
            <a:endParaRPr sz="200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 u="sng">
                <a:solidFill>
                  <a:schemeClr val="hlink"/>
                </a:solidFill>
                <a:hlinkClick r:id="rId5"/>
              </a:rPr>
              <a:t>Teadusfestival</a:t>
            </a:r>
            <a:endParaRPr sz="2000">
              <a:solidFill>
                <a:srgbClr val="FF0000"/>
              </a:solidFill>
            </a:endParaRPr>
          </a:p>
          <a:p>
            <a:pPr marL="365125" lvl="0" indent="-3206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00"/>
              <a:buNone/>
            </a:pPr>
            <a:endParaRPr sz="2000"/>
          </a:p>
          <a:p>
            <a:pPr marL="365125" lvl="0" indent="-79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000"/>
          </a:p>
        </p:txBody>
      </p:sp>
      <p:sp>
        <p:nvSpPr>
          <p:cNvPr id="236" name="Google Shape;236;p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/>
          </a:p>
        </p:txBody>
      </p:sp>
      <p:sp>
        <p:nvSpPr>
          <p:cNvPr id="237" name="Google Shape;237;p19"/>
          <p:cNvSpPr txBox="1">
            <a:spLocks noGrp="1"/>
          </p:cNvSpPr>
          <p:nvPr>
            <p:ph type="title"/>
          </p:nvPr>
        </p:nvSpPr>
        <p:spPr>
          <a:xfrm>
            <a:off x="1078000" y="89425"/>
            <a:ext cx="7499400" cy="7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3209"/>
              <a:buNone/>
            </a:pPr>
            <a:r>
              <a:rPr lang="et-EE" sz="3600"/>
              <a:t>Kadrina Keskkooli tegevusmudel – kommunikatsioon ja PR - Egert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0"/>
          <p:cNvSpPr txBox="1">
            <a:spLocks noGrp="1"/>
          </p:cNvSpPr>
          <p:nvPr>
            <p:ph type="body" idx="1"/>
          </p:nvPr>
        </p:nvSpPr>
        <p:spPr>
          <a:xfrm>
            <a:off x="1045732" y="1120877"/>
            <a:ext cx="7857900" cy="4947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914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t-EE" sz="2000" dirty="0" smtClean="0">
                <a:solidFill>
                  <a:srgbClr val="002060"/>
                </a:solidFill>
              </a:rPr>
              <a:t>Rahulolu </a:t>
            </a:r>
            <a:r>
              <a:rPr lang="et-EE" sz="2000" dirty="0">
                <a:solidFill>
                  <a:srgbClr val="002060"/>
                </a:solidFill>
              </a:rPr>
              <a:t>kommunikatsiooniga </a:t>
            </a:r>
            <a:r>
              <a:rPr lang="et-EE" sz="2000" dirty="0"/>
              <a:t>- </a:t>
            </a:r>
            <a:endParaRPr sz="2000" dirty="0"/>
          </a:p>
          <a:p>
            <a:pPr marL="182562" lvl="0" indent="-18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◦"/>
            </a:pPr>
            <a:r>
              <a:rPr lang="et-EE" sz="2000" dirty="0"/>
              <a:t>lapsevanemad 4,4 viie palli skaalal, vabar - 4,3</a:t>
            </a:r>
            <a:endParaRPr sz="2000" dirty="0"/>
          </a:p>
          <a:p>
            <a:pPr marL="182562" lvl="0" indent="-18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◦"/>
            </a:pPr>
            <a:r>
              <a:rPr lang="et-EE" sz="2000" dirty="0"/>
              <a:t>personal 73% täiesti nõus ja pigem nõus </a:t>
            </a:r>
            <a:endParaRPr sz="2000" dirty="0"/>
          </a:p>
          <a:p>
            <a:pPr marL="182562" lvl="0" indent="-18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sz="2000" dirty="0"/>
          </a:p>
          <a:p>
            <a:pPr marL="182562" lvl="0" indent="-18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2000"/>
              <a:buNone/>
            </a:pPr>
            <a:r>
              <a:rPr lang="et-EE" sz="2000" dirty="0" smtClean="0">
                <a:solidFill>
                  <a:srgbClr val="002060"/>
                </a:solidFill>
              </a:rPr>
              <a:t>Valdkonna tugevused:</a:t>
            </a:r>
            <a:endParaRPr sz="2000" dirty="0">
              <a:solidFill>
                <a:srgbClr val="00206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✓"/>
            </a:pPr>
            <a:r>
              <a:rPr lang="et-EE" sz="2000" dirty="0">
                <a:solidFill>
                  <a:srgbClr val="000000"/>
                </a:solidFill>
              </a:rPr>
              <a:t>Väljakujunenud infokanalid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✓"/>
            </a:pPr>
            <a:r>
              <a:rPr lang="et-EE" sz="2000" dirty="0">
                <a:solidFill>
                  <a:srgbClr val="000000"/>
                </a:solidFill>
              </a:rPr>
              <a:t>Info edastamine kooskõlas kooli väärtustega</a:t>
            </a:r>
            <a:endParaRPr sz="2000" dirty="0">
              <a:solidFill>
                <a:srgbClr val="000000"/>
              </a:solidFill>
            </a:endParaRPr>
          </a:p>
          <a:p>
            <a:pPr marL="182562" lvl="0" indent="-182562" algn="l" rtl="0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2000"/>
              <a:buNone/>
            </a:pPr>
            <a:r>
              <a:rPr lang="et-EE" sz="2000" dirty="0" smtClean="0">
                <a:solidFill>
                  <a:srgbClr val="002060"/>
                </a:solidFill>
              </a:rPr>
              <a:t>Valdkonna arenguvajadused: </a:t>
            </a:r>
            <a:endParaRPr sz="2000" dirty="0">
              <a:solidFill>
                <a:srgbClr val="00206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✓"/>
            </a:pPr>
            <a:r>
              <a:rPr lang="et-EE" sz="2000" dirty="0">
                <a:solidFill>
                  <a:srgbClr val="000000"/>
                </a:solidFill>
              </a:rPr>
              <a:t>Sise- ja väliskommunikatsiooni jätkuv parendamine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000" dirty="0">
                <a:solidFill>
                  <a:srgbClr val="000000"/>
                </a:solidFill>
              </a:rPr>
              <a:t>(Uus Facebooki leht, kooli raadio kasutamine infokanalina, kodulehe pidev kaasajastamine, e-päeviku keskkonna parendamine)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✓"/>
            </a:pPr>
            <a:r>
              <a:rPr lang="et-EE" sz="2000" dirty="0">
                <a:solidFill>
                  <a:srgbClr val="000000"/>
                </a:solidFill>
              </a:rPr>
              <a:t>Info edastamise koordineerimine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✓"/>
            </a:pPr>
            <a:r>
              <a:rPr lang="et-EE" sz="2000" dirty="0">
                <a:solidFill>
                  <a:srgbClr val="000000"/>
                </a:solidFill>
              </a:rPr>
              <a:t>Info kooskõla isikuandmete kaitse </a:t>
            </a:r>
            <a:r>
              <a:rPr lang="et-EE" sz="2000" dirty="0" smtClean="0">
                <a:solidFill>
                  <a:srgbClr val="000000"/>
                </a:solidFill>
              </a:rPr>
              <a:t>seadusega</a:t>
            </a:r>
            <a:endParaRPr lang="et-EE" sz="2000" dirty="0">
              <a:solidFill>
                <a:srgbClr val="00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t-EE" sz="2000" b="1" dirty="0" smtClean="0">
                <a:solidFill>
                  <a:srgbClr val="C00000"/>
                </a:solidFill>
              </a:rPr>
              <a:t>Väljakutsed </a:t>
            </a:r>
            <a:r>
              <a:rPr lang="et-EE" sz="2000" b="1" dirty="0">
                <a:solidFill>
                  <a:srgbClr val="C00000"/>
                </a:solidFill>
              </a:rPr>
              <a:t>2025: </a:t>
            </a:r>
            <a:endParaRPr sz="2000" b="1" dirty="0">
              <a:solidFill>
                <a:srgbClr val="C00000"/>
              </a:solidFill>
            </a:endParaRPr>
          </a:p>
          <a:p>
            <a:pPr marL="365125" lvl="0" indent="-914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Wingdings 2" pitchFamily="18" charset="2"/>
              <a:buChar char="P"/>
            </a:pPr>
            <a:r>
              <a:rPr lang="et-EE" sz="2000" dirty="0"/>
              <a:t>riigigümnaasiumi kõrval meediapildis püsimine; </a:t>
            </a:r>
            <a:endParaRPr sz="2000" dirty="0"/>
          </a:p>
          <a:p>
            <a:pPr marL="365125" lvl="0" indent="-914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Wingdings 2" pitchFamily="18" charset="2"/>
              <a:buChar char="P"/>
            </a:pPr>
            <a:r>
              <a:rPr lang="et-EE" sz="2000" dirty="0"/>
              <a:t>rõhk mainekujundusel sh aktiivne </a:t>
            </a:r>
            <a:r>
              <a:rPr lang="et-EE" sz="2000" dirty="0" smtClean="0"/>
              <a:t>meediasuhtlus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>
              <a:solidFill>
                <a:srgbClr val="FF0000"/>
              </a:solidFill>
            </a:endParaRPr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</p:txBody>
      </p:sp>
      <p:sp>
        <p:nvSpPr>
          <p:cNvPr id="243" name="Google Shape;243;p20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21</a:t>
            </a:fld>
            <a:endParaRPr/>
          </a:p>
        </p:txBody>
      </p:sp>
      <p:sp>
        <p:nvSpPr>
          <p:cNvPr id="244" name="Google Shape;244;p20"/>
          <p:cNvSpPr txBox="1">
            <a:spLocks noGrp="1"/>
          </p:cNvSpPr>
          <p:nvPr>
            <p:ph type="title"/>
          </p:nvPr>
        </p:nvSpPr>
        <p:spPr>
          <a:xfrm>
            <a:off x="1084916" y="0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3209"/>
              <a:buNone/>
            </a:pPr>
            <a:r>
              <a:rPr lang="et-EE" sz="3200" dirty="0"/>
              <a:t>Kadrina Keskkooli tegevusmudel – kommunikatsioon ja PR  2</a:t>
            </a:r>
            <a:endParaRPr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1"/>
          <p:cNvSpPr txBox="1">
            <a:spLocks noGrp="1"/>
          </p:cNvSpPr>
          <p:nvPr>
            <p:ph type="body" idx="1"/>
          </p:nvPr>
        </p:nvSpPr>
        <p:spPr>
          <a:xfrm>
            <a:off x="1002900" y="1002901"/>
            <a:ext cx="7905000" cy="55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914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Char char="⮚"/>
            </a:pPr>
            <a:r>
              <a:rPr lang="et-EE" sz="2000" dirty="0">
                <a:solidFill>
                  <a:srgbClr val="0033CC"/>
                </a:solidFill>
              </a:rPr>
              <a:t> </a:t>
            </a:r>
            <a:r>
              <a:rPr lang="et-EE" sz="2000" b="1" dirty="0">
                <a:solidFill>
                  <a:srgbClr val="0033CC"/>
                </a:solidFill>
              </a:rPr>
              <a:t>Kooli õppekavade ja õppekasvatusprotsesside erilisus + peamised püsivad saavutused, tugevused: </a:t>
            </a:r>
            <a:endParaRPr sz="2000" b="1" dirty="0">
              <a:solidFill>
                <a:srgbClr val="0033CC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440"/>
              <a:buNone/>
            </a:pPr>
            <a:r>
              <a:rPr lang="et-EE" sz="2000" b="1" dirty="0"/>
              <a:t>PÕHIKOOL - </a:t>
            </a:r>
            <a:r>
              <a:rPr lang="et-EE" sz="2000" dirty="0"/>
              <a:t>ettevalmistus toimetulekuks </a:t>
            </a:r>
            <a:r>
              <a:rPr lang="et-EE" sz="2000" dirty="0" smtClean="0"/>
              <a:t>gümnaasiumis:</a:t>
            </a:r>
            <a:endParaRPr sz="2000" dirty="0">
              <a:solidFill>
                <a:srgbClr val="FF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õppekava täitmine (tasemetööd ja eksamid)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t-EE" sz="2000" dirty="0">
                <a:solidFill>
                  <a:srgbClr val="FF0000"/>
                </a:solidFill>
              </a:rPr>
              <a:t>ÕK  koostöine arendustegevus – eelmine muudatus al 2019. a - tasemerühmad ja valikained</a:t>
            </a:r>
            <a:endParaRPr sz="2000" dirty="0">
              <a:solidFill>
                <a:srgbClr val="FF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aktiivne ja tulemuslik osalemine olümpiaadidel, võistlustel, konkurssidel 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PISA tulemused </a:t>
            </a:r>
            <a:r>
              <a:rPr lang="et-EE" sz="2000" u="sng" dirty="0">
                <a:solidFill>
                  <a:schemeClr val="hlink"/>
                </a:solidFill>
                <a:hlinkClick r:id="rId3"/>
              </a:rPr>
              <a:t>PISA tulemused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HEV ja koostöö, sobiv vaimne õppekeskkond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õppekäigud, õppepäevad, kohtumised, karjääriõpetuse valikaine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 smtClean="0"/>
              <a:t>VEPA </a:t>
            </a:r>
            <a:r>
              <a:rPr lang="et-EE" sz="2000" dirty="0"/>
              <a:t>(“Veel paremini” TAI projekt)</a:t>
            </a:r>
            <a:endParaRPr sz="2000"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◦"/>
            </a:pPr>
            <a:r>
              <a:rPr lang="et-EE" sz="2000" b="1" u="sng" dirty="0">
                <a:solidFill>
                  <a:schemeClr val="hlink"/>
                </a:solidFill>
                <a:hlinkClick r:id="rId4"/>
              </a:rPr>
              <a:t>https://www.vepa.ee/</a:t>
            </a:r>
            <a:endParaRPr sz="2000" b="1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klassijuhatajate pühendumine õpilastele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t-EE" sz="2000" dirty="0"/>
              <a:t>lastevanemate rahulolu õpetamisega </a:t>
            </a:r>
            <a:r>
              <a:rPr lang="et-EE" sz="2000" u="sng" dirty="0">
                <a:solidFill>
                  <a:schemeClr val="hlink"/>
                </a:solidFill>
                <a:hlinkClick r:id="rId5"/>
              </a:rPr>
              <a:t>Lastevanemate rahulolu</a:t>
            </a:r>
            <a:endParaRPr sz="2000" dirty="0">
              <a:solidFill>
                <a:srgbClr val="FF0000"/>
              </a:solidFill>
            </a:endParaRPr>
          </a:p>
          <a:p>
            <a:pPr marL="639763" lvl="1" indent="-13493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</a:pPr>
            <a:endParaRPr sz="2000" dirty="0"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/>
          </a:p>
        </p:txBody>
      </p:sp>
      <p:sp>
        <p:nvSpPr>
          <p:cNvPr id="250" name="Google Shape;250;p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22</a:t>
            </a:fld>
            <a:endParaRPr/>
          </a:p>
        </p:txBody>
      </p:sp>
      <p:sp>
        <p:nvSpPr>
          <p:cNvPr id="251" name="Google Shape;251;p21"/>
          <p:cNvSpPr txBox="1">
            <a:spLocks noGrp="1"/>
          </p:cNvSpPr>
          <p:nvPr>
            <p:ph type="title"/>
          </p:nvPr>
        </p:nvSpPr>
        <p:spPr>
          <a:xfrm>
            <a:off x="969600" y="261502"/>
            <a:ext cx="8174400" cy="8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400"/>
              <a:t>Kadrina Keskkooli tegevusmudel – õppe- ja kasvatusprotsess (metoodika, korraldus)  – Ingrid</a:t>
            </a:r>
            <a:endParaRPr sz="24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600"/>
              <a:t> </a:t>
            </a:r>
            <a:endParaRPr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2"/>
          <p:cNvSpPr txBox="1">
            <a:spLocks noGrp="1"/>
          </p:cNvSpPr>
          <p:nvPr>
            <p:ph type="body" idx="1"/>
          </p:nvPr>
        </p:nvSpPr>
        <p:spPr>
          <a:xfrm>
            <a:off x="1076025" y="1078050"/>
            <a:ext cx="7995000" cy="54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440"/>
              <a:buNone/>
            </a:pPr>
            <a:r>
              <a:rPr lang="et-EE" sz="2400" b="1" dirty="0"/>
              <a:t>GÜMNAASIUM: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0033CC"/>
              </a:buClr>
              <a:buSzPts val="2400"/>
              <a:buChar char="▪"/>
            </a:pPr>
            <a:r>
              <a:rPr lang="et-EE" sz="2400" dirty="0">
                <a:solidFill>
                  <a:srgbClr val="0033CC"/>
                </a:solidFill>
              </a:rPr>
              <a:t>kolm õppesuunda</a:t>
            </a:r>
            <a:endParaRPr sz="2400" dirty="0">
              <a:solidFill>
                <a:srgbClr val="0033CC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▪"/>
            </a:pPr>
            <a:r>
              <a:rPr lang="et-EE" sz="2000" dirty="0">
                <a:solidFill>
                  <a:srgbClr val="FF0000"/>
                </a:solidFill>
              </a:rPr>
              <a:t>pidev ja koostöine  ÕK arendustegevus – eelmine muudatus al 2019. a </a:t>
            </a:r>
            <a:endParaRPr sz="2000" dirty="0">
              <a:solidFill>
                <a:srgbClr val="FF0000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Char char="▪"/>
            </a:pPr>
            <a:r>
              <a:rPr lang="et-EE" sz="2000" dirty="0">
                <a:solidFill>
                  <a:srgbClr val="FF0000"/>
                </a:solidFill>
              </a:rPr>
              <a:t>koostöö TÜ - viimane üldpädevuste  projekt (õpipädevus)</a:t>
            </a:r>
            <a:endParaRPr sz="2000" dirty="0">
              <a:solidFill>
                <a:srgbClr val="FF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õppekava täitmine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projektid, praktikad, õppekäigud, külalisloengud 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400"/>
              <a:buChar char="▪"/>
            </a:pPr>
            <a:r>
              <a:rPr lang="et-EE" sz="2400" dirty="0">
                <a:solidFill>
                  <a:srgbClr val="0033CC"/>
                </a:solidFill>
              </a:rPr>
              <a:t>olümpiaadid, uurimistööd</a:t>
            </a:r>
            <a:endParaRPr sz="2400" dirty="0">
              <a:solidFill>
                <a:srgbClr val="0033CC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valikud ja paindlikkus, personaalne lähenemine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400"/>
              <a:buChar char="▪"/>
            </a:pPr>
            <a:r>
              <a:rPr lang="et-EE" sz="2400" dirty="0">
                <a:solidFill>
                  <a:srgbClr val="0033CC"/>
                </a:solidFill>
              </a:rPr>
              <a:t>töö kogukonna heaks</a:t>
            </a:r>
            <a:endParaRPr sz="2400" dirty="0">
              <a:solidFill>
                <a:srgbClr val="0033CC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õppijate refleksioon 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küsitlused (10kl), sh distantsõppe tagasiside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Kadrina Kultuurilugemik (3 osa)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</a:pPr>
            <a:r>
              <a:rPr lang="et-EE" sz="2400" dirty="0"/>
              <a:t>AV ja rahulolu tõus (12. kl)</a:t>
            </a:r>
            <a:endParaRPr sz="24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400" b="1" dirty="0">
              <a:solidFill>
                <a:srgbClr val="0000FF"/>
              </a:solidFill>
            </a:endParaRPr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400" dirty="0"/>
          </a:p>
        </p:txBody>
      </p:sp>
      <p:sp>
        <p:nvSpPr>
          <p:cNvPr id="257" name="Google Shape;257;p2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23</a:t>
            </a:fld>
            <a:endParaRPr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883800" y="293502"/>
            <a:ext cx="8260200" cy="6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600"/>
              <a:t> </a:t>
            </a:r>
            <a:endParaRPr sz="2600"/>
          </a:p>
        </p:txBody>
      </p:sp>
      <p:sp>
        <p:nvSpPr>
          <p:cNvPr id="259" name="Google Shape;259;p22"/>
          <p:cNvSpPr txBox="1"/>
          <p:nvPr/>
        </p:nvSpPr>
        <p:spPr>
          <a:xfrm>
            <a:off x="969600" y="250723"/>
            <a:ext cx="8174400" cy="110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4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6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3"/>
          <p:cNvSpPr txBox="1">
            <a:spLocks noGrp="1"/>
          </p:cNvSpPr>
          <p:nvPr>
            <p:ph type="body" idx="1"/>
          </p:nvPr>
        </p:nvSpPr>
        <p:spPr>
          <a:xfrm>
            <a:off x="1176900" y="1194619"/>
            <a:ext cx="7450906" cy="517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914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Char char="⮚"/>
            </a:pPr>
            <a:r>
              <a:rPr lang="et-EE" sz="2400" dirty="0">
                <a:solidFill>
                  <a:srgbClr val="0033CC"/>
                </a:solidFill>
              </a:rPr>
              <a:t>Parendusvaldkonnad</a:t>
            </a:r>
            <a:r>
              <a:rPr lang="et-EE" sz="2400" dirty="0" smtClean="0">
                <a:solidFill>
                  <a:srgbClr val="0033CC"/>
                </a:solidFill>
              </a:rPr>
              <a:t>:</a:t>
            </a:r>
          </a:p>
          <a:p>
            <a:pPr marL="0" lvl="0" indent="-914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Char char="⮚"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Wingdings" pitchFamily="2" charset="2"/>
              <a:buChar char="Ø"/>
            </a:pPr>
            <a:r>
              <a:rPr lang="et-EE" sz="2400" u="sng" dirty="0" smtClean="0"/>
              <a:t>Füüsiline </a:t>
            </a:r>
            <a:r>
              <a:rPr lang="et-EE" sz="2400" u="sng" dirty="0"/>
              <a:t>õppekeskkond vajab kaasajastamist</a:t>
            </a:r>
            <a:r>
              <a:rPr lang="et-EE" sz="2400" dirty="0"/>
              <a:t>: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600"/>
              <a:buFont typeface="Wingdings 2" pitchFamily="18" charset="2"/>
              <a:buChar char="P"/>
            </a:pPr>
            <a:r>
              <a:rPr lang="et-EE" sz="2400" dirty="0"/>
              <a:t>aineklassid majas, sh laborid; muud ruumid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Wingdings 2" pitchFamily="18" charset="2"/>
              <a:buChar char="P"/>
            </a:pPr>
            <a:r>
              <a:rPr lang="et-EE" sz="2400" dirty="0"/>
              <a:t>õuesõppe võimalused - kooliümbrus ja õuesõppeklassid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Wingdings 2" pitchFamily="18" charset="2"/>
              <a:buChar char="P"/>
            </a:pPr>
            <a:r>
              <a:rPr lang="et-EE" sz="2400" dirty="0"/>
              <a:t>õppereisid, -päevad ja - käigud (ülekoolilise süsteemi loomine ja rahastus)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Wingdings 2" pitchFamily="18" charset="2"/>
              <a:buChar char="P"/>
            </a:pPr>
            <a:r>
              <a:rPr lang="et-EE" sz="2400" dirty="0"/>
              <a:t>tasuliste e-õppe võimaluste laiendamine</a:t>
            </a:r>
            <a:endParaRPr sz="24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Wingdings 2" pitchFamily="18" charset="2"/>
              <a:buChar char="P"/>
            </a:pPr>
            <a:endParaRPr sz="2400" dirty="0"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400" dirty="0"/>
          </a:p>
        </p:txBody>
      </p:sp>
      <p:sp>
        <p:nvSpPr>
          <p:cNvPr id="265" name="Google Shape;265;p2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24</a:t>
            </a:fld>
            <a:endParaRPr/>
          </a:p>
        </p:txBody>
      </p:sp>
      <p:sp>
        <p:nvSpPr>
          <p:cNvPr id="266" name="Google Shape;266;p23"/>
          <p:cNvSpPr txBox="1">
            <a:spLocks noGrp="1"/>
          </p:cNvSpPr>
          <p:nvPr>
            <p:ph type="title"/>
          </p:nvPr>
        </p:nvSpPr>
        <p:spPr>
          <a:xfrm>
            <a:off x="1047135" y="274638"/>
            <a:ext cx="7887315" cy="90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4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3</a:t>
            </a:r>
            <a:endParaRPr sz="24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6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4"/>
          <p:cNvSpPr txBox="1">
            <a:spLocks noGrp="1"/>
          </p:cNvSpPr>
          <p:nvPr>
            <p:ph type="body" idx="1"/>
          </p:nvPr>
        </p:nvSpPr>
        <p:spPr>
          <a:xfrm>
            <a:off x="1096119" y="993366"/>
            <a:ext cx="7457946" cy="5481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Wingdings" pitchFamily="2" charset="2"/>
              <a:buChar char="Ø"/>
            </a:pPr>
            <a:r>
              <a:rPr lang="et-EE" sz="2400" u="sng" dirty="0" smtClean="0"/>
              <a:t>Vaimse, sotsiaalse, emotsionaalse õppekeskkonna edasiarendamine:   </a:t>
            </a:r>
            <a:endParaRPr sz="2400" u="sng" dirty="0" smtClean="0"/>
          </a:p>
          <a:p>
            <a:pPr marL="457200" lvl="0" indent="-400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700"/>
              <a:buFont typeface="Wingdings 2" pitchFamily="18" charset="2"/>
              <a:buChar char="P"/>
            </a:pPr>
            <a:r>
              <a:rPr lang="et-EE" sz="2400" dirty="0" smtClean="0"/>
              <a:t>digipädev tehnoloogiakool areneb kooskõlas looduskeskkonnaga, kus</a:t>
            </a:r>
            <a:endParaRPr sz="2400" dirty="0" smtClean="0"/>
          </a:p>
          <a:p>
            <a:pPr marL="45720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Wingdings 2" pitchFamily="18" charset="2"/>
              <a:buChar char="P"/>
            </a:pPr>
            <a:r>
              <a:rPr lang="et-EE" sz="2400" dirty="0" smtClean="0"/>
              <a:t>emakeel ja rahvakultuur on säilenõtked </a:t>
            </a:r>
            <a:endParaRPr sz="2400" dirty="0" smtClean="0"/>
          </a:p>
          <a:p>
            <a:pPr marL="45720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Wingdings 2" pitchFamily="18" charset="2"/>
              <a:buChar char="P"/>
            </a:pPr>
            <a:r>
              <a:rPr lang="et-EE" sz="2400" dirty="0" smtClean="0"/>
              <a:t>rahulolevad, enesearengut väärtustavad õppijad (sh õpetajad) - </a:t>
            </a:r>
            <a:r>
              <a:rPr lang="et-EE" sz="2400" dirty="0" smtClean="0">
                <a:solidFill>
                  <a:srgbClr val="980000"/>
                </a:solidFill>
              </a:rPr>
              <a:t>teaduspõhine mõtteviis!</a:t>
            </a:r>
            <a:endParaRPr sz="2400" dirty="0" smtClean="0">
              <a:solidFill>
                <a:srgbClr val="980000"/>
              </a:solidFill>
            </a:endParaRPr>
          </a:p>
          <a:p>
            <a:pPr marL="45720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Wingdings 2" pitchFamily="18" charset="2"/>
              <a:buChar char="P"/>
            </a:pPr>
            <a:r>
              <a:rPr lang="et-EE" sz="2400" i="1" dirty="0" smtClean="0"/>
              <a:t>MÕK</a:t>
            </a:r>
            <a:r>
              <a:rPr lang="et-EE" sz="2400" dirty="0" smtClean="0"/>
              <a:t>, sh  </a:t>
            </a:r>
            <a:r>
              <a:rPr lang="et-EE" sz="2400" dirty="0" smtClean="0">
                <a:solidFill>
                  <a:srgbClr val="C00000"/>
                </a:solidFill>
              </a:rPr>
              <a:t>koostöine õpetamine/õppimine, õppetöö mõtestatus, ind. tunnustamine, tagasiside</a:t>
            </a:r>
            <a:endParaRPr sz="2400" dirty="0" smtClean="0"/>
          </a:p>
          <a:p>
            <a:pPr marL="45720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Wingdings 2" pitchFamily="18" charset="2"/>
              <a:buChar char="P"/>
            </a:pPr>
            <a:r>
              <a:rPr lang="et-EE" sz="2400" dirty="0" smtClean="0"/>
              <a:t>MÕK peaks soodustama  õpetajate järelkasvu </a:t>
            </a:r>
            <a:endParaRPr sz="2400" dirty="0"/>
          </a:p>
        </p:txBody>
      </p:sp>
      <p:sp>
        <p:nvSpPr>
          <p:cNvPr id="272" name="Google Shape;272;p2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25</a:t>
            </a:fld>
            <a:endParaRPr/>
          </a:p>
        </p:txBody>
      </p:sp>
      <p:sp>
        <p:nvSpPr>
          <p:cNvPr id="273" name="Google Shape;273;p24"/>
          <p:cNvSpPr txBox="1">
            <a:spLocks noGrp="1"/>
          </p:cNvSpPr>
          <p:nvPr>
            <p:ph type="title"/>
          </p:nvPr>
        </p:nvSpPr>
        <p:spPr>
          <a:xfrm>
            <a:off x="988141" y="186147"/>
            <a:ext cx="7813573" cy="846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4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</a:t>
            </a:r>
            <a:r>
              <a:rPr lang="et-EE" sz="2400"/>
              <a:t>4</a:t>
            </a:r>
            <a:endParaRPr sz="24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6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5"/>
          <p:cNvSpPr txBox="1">
            <a:spLocks noGrp="1"/>
          </p:cNvSpPr>
          <p:nvPr>
            <p:ph type="body" idx="1"/>
          </p:nvPr>
        </p:nvSpPr>
        <p:spPr>
          <a:xfrm>
            <a:off x="1150374" y="1484775"/>
            <a:ext cx="7733876" cy="409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t-EE" sz="2400" b="1">
                <a:solidFill>
                  <a:srgbClr val="C00000"/>
                </a:solidFill>
              </a:rPr>
              <a:t>Peamised fookused 2025</a:t>
            </a:r>
            <a:r>
              <a:rPr lang="et-EE" sz="2400">
                <a:solidFill>
                  <a:srgbClr val="C00000"/>
                </a:solidFill>
              </a:rPr>
              <a:t>: </a:t>
            </a:r>
            <a:endParaRPr sz="2400">
              <a:solidFill>
                <a:srgbClr val="C00000"/>
              </a:solidFill>
            </a:endParaRPr>
          </a:p>
          <a:p>
            <a:pPr marL="45720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600"/>
              <a:buChar char="➢"/>
            </a:pPr>
            <a:r>
              <a:rPr lang="et-EE" sz="2400">
                <a:solidFill>
                  <a:srgbClr val="0033CC"/>
                </a:solidFill>
              </a:rPr>
              <a:t>Õppijad (sh ka õpetajad) on motiveeritud, pühendunud  ja ennastjuhtivad: </a:t>
            </a:r>
            <a:endParaRPr sz="2400">
              <a:solidFill>
                <a:srgbClr val="0033CC"/>
              </a:solidFill>
            </a:endParaRPr>
          </a:p>
          <a:p>
            <a:pPr marL="9144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t-EE" sz="2400" b="1"/>
              <a:t>21.saj oskuste arendamine </a:t>
            </a:r>
            <a:r>
              <a:rPr lang="et-EE" sz="2400"/>
              <a:t>(kriitiline mõtlemine, kommunikatsioon, kreatiivsus ja koostöö)</a:t>
            </a:r>
            <a:endParaRPr sz="2400"/>
          </a:p>
          <a:p>
            <a:pPr marL="9144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○"/>
            </a:pPr>
            <a:r>
              <a:rPr lang="et-EE" sz="2400"/>
              <a:t>ettevõtlikkusõppe ja loovuse arendamine (vt kontseptsioon)</a:t>
            </a:r>
            <a:endParaRPr sz="240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t-EE" sz="2400"/>
              <a:t>lõiming: aineteülesed projektid, projektõpe</a:t>
            </a:r>
            <a:endParaRPr sz="2400"/>
          </a:p>
          <a:p>
            <a:pPr marL="9144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t-EE" sz="2400"/>
              <a:t>võimetekohased eneseteostuse võimalused</a:t>
            </a:r>
            <a:endParaRPr sz="2400"/>
          </a:p>
          <a:p>
            <a:pPr marL="9144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t-EE" sz="2400"/>
              <a:t>paindlik õpitee ja paindlik töö, õpilaste indiv. arengule keskendumine  </a:t>
            </a:r>
            <a:endParaRPr sz="2400"/>
          </a:p>
          <a:p>
            <a:pPr marL="9144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t-EE" sz="2400"/>
              <a:t>toimiv nõustamissüsteem, mentorlus, toetavad sotsiaalsed suhted</a:t>
            </a:r>
            <a:endParaRPr sz="2400"/>
          </a:p>
          <a:p>
            <a:pPr marL="13716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sz="2400"/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400">
              <a:solidFill>
                <a:srgbClr val="0000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40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>
              <a:solidFill>
                <a:srgbClr val="0000FF"/>
              </a:solidFill>
            </a:endParaRPr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</p:txBody>
      </p:sp>
      <p:sp>
        <p:nvSpPr>
          <p:cNvPr id="279" name="Google Shape;279;p2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26</a:t>
            </a:fld>
            <a:endParaRPr/>
          </a:p>
        </p:txBody>
      </p:sp>
      <p:sp>
        <p:nvSpPr>
          <p:cNvPr id="280" name="Google Shape;280;p25"/>
          <p:cNvSpPr txBox="1">
            <a:spLocks noGrp="1"/>
          </p:cNvSpPr>
          <p:nvPr>
            <p:ph type="title"/>
          </p:nvPr>
        </p:nvSpPr>
        <p:spPr>
          <a:xfrm>
            <a:off x="1110635" y="235974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800" b="0" i="0" u="none" strike="noStrike" cap="none" dirty="0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</a:t>
            </a:r>
            <a:r>
              <a:rPr lang="et-EE" sz="2800" dirty="0"/>
              <a:t>5</a:t>
            </a:r>
            <a:endParaRPr sz="2800" b="0" i="0" u="none" strike="noStrike" cap="none" dirty="0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800" b="0" i="0" u="none" strike="noStrike" cap="none" dirty="0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 dirty="0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6"/>
          <p:cNvSpPr txBox="1">
            <a:spLocks noGrp="1"/>
          </p:cNvSpPr>
          <p:nvPr>
            <p:ph type="body" idx="1"/>
          </p:nvPr>
        </p:nvSpPr>
        <p:spPr>
          <a:xfrm>
            <a:off x="998700" y="1327355"/>
            <a:ext cx="7658603" cy="421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914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Char char="⮚"/>
            </a:pPr>
            <a:r>
              <a:rPr lang="et-EE" sz="2400">
                <a:solidFill>
                  <a:srgbClr val="0033CC"/>
                </a:solidFill>
              </a:rPr>
              <a:t>Kool pakub kaasaegseid, tasakaalustatud ja paindlikke arenguvõimalusi: </a:t>
            </a:r>
            <a:endParaRPr sz="2400">
              <a:solidFill>
                <a:srgbClr val="0033CC"/>
              </a:solidFill>
            </a:endParaRPr>
          </a:p>
          <a:p>
            <a:pPr marL="365125" lvl="0" indent="-34988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00"/>
              <a:buChar char="▪"/>
            </a:pPr>
            <a:r>
              <a:rPr lang="et-EE" sz="2400" b="1"/>
              <a:t>kaasajastatud/täiendatud õppekava ja õppekorraldus: </a:t>
            </a:r>
            <a:endParaRPr sz="2400" b="1"/>
          </a:p>
          <a:p>
            <a:pPr marL="639762" lvl="1" indent="-28098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500"/>
              <a:buFont typeface="Noto Sans Symbols"/>
              <a:buChar char="✓"/>
            </a:pPr>
            <a:r>
              <a:rPr lang="et-EE" sz="2400"/>
              <a:t>fookus  suundadel (NB! INTE, HUSO, LOTE) ja suunamoodulitel</a:t>
            </a:r>
            <a:endParaRPr sz="2400"/>
          </a:p>
          <a:p>
            <a:pPr marL="639762" lvl="1" indent="-28098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Noto Sans Symbols"/>
              <a:buChar char="✓"/>
            </a:pPr>
            <a:r>
              <a:rPr lang="et-EE" sz="2400"/>
              <a:t>uued suunakursused (.....) ja uued valikained (.....)</a:t>
            </a:r>
            <a:endParaRPr sz="2400"/>
          </a:p>
          <a:p>
            <a:pPr marL="639762" lvl="1" indent="-28098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Noto Sans Symbols"/>
              <a:buChar char="✓"/>
            </a:pPr>
            <a:r>
              <a:rPr lang="et-EE" sz="2400"/>
              <a:t>hübriid- ja tsükliõppe elemendid</a:t>
            </a:r>
            <a:endParaRPr sz="2400"/>
          </a:p>
          <a:p>
            <a:pPr marL="639762" lvl="1" indent="-28098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Noto Sans Symbols"/>
              <a:buChar char="✓"/>
            </a:pPr>
            <a:r>
              <a:rPr lang="et-EE" sz="2400"/>
              <a:t>õppe sidumine praktilise tegevusega, sh teistes õppeasutustes ning ettevõtetes </a:t>
            </a: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</p:txBody>
      </p:sp>
      <p:sp>
        <p:nvSpPr>
          <p:cNvPr id="286" name="Google Shape;286;p26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27</a:t>
            </a:fld>
            <a:endParaRPr/>
          </a:p>
        </p:txBody>
      </p:sp>
      <p:sp>
        <p:nvSpPr>
          <p:cNvPr id="287" name="Google Shape;287;p26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4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</a:t>
            </a:r>
            <a:r>
              <a:rPr lang="et-EE" sz="2400"/>
              <a:t>6</a:t>
            </a:r>
            <a:endParaRPr sz="24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6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7"/>
          <p:cNvSpPr txBox="1">
            <a:spLocks noGrp="1"/>
          </p:cNvSpPr>
          <p:nvPr>
            <p:ph type="body" idx="1"/>
          </p:nvPr>
        </p:nvSpPr>
        <p:spPr>
          <a:xfrm>
            <a:off x="1194620" y="1209367"/>
            <a:ext cx="7601140" cy="4852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35623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600"/>
              <a:buFont typeface="Noto Sans Symbols"/>
              <a:buChar char="▪"/>
            </a:pPr>
            <a:r>
              <a:rPr lang="et-EE" sz="2400" b="1"/>
              <a:t>kaasajastatud/täiendatud õppekava ja õppekorraldus: </a:t>
            </a:r>
            <a:endParaRPr sz="2400"/>
          </a:p>
          <a:p>
            <a:pPr marL="639762" lvl="1" indent="-28733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lang="et-EE" sz="2400"/>
              <a:t>formaalse ja mitteformaalse lõiming, personaalse õpiraja algus,  sh huvitegevus</a:t>
            </a:r>
            <a:endParaRPr sz="2400"/>
          </a:p>
          <a:p>
            <a:pPr marL="639762" lvl="1" indent="-28733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lang="et-EE" sz="2400"/>
              <a:t>digitehnoloogia õppetöös, sh e-kursused teiste koolidega, ülikoolidega, projektidega,...</a:t>
            </a:r>
            <a:endParaRPr sz="2400"/>
          </a:p>
          <a:p>
            <a:pPr marL="639762" lvl="1" indent="-28733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lang="et-EE" sz="2400"/>
              <a:t>õppetöö ka väljaspool koolikeskkonda </a:t>
            </a:r>
            <a:endParaRPr sz="2400"/>
          </a:p>
          <a:p>
            <a:pPr marL="639762" lvl="1" indent="-287337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lang="et-EE" sz="2400"/>
              <a:t>ettevõtlikkus ja loovus - kontseptsioon 1. -12. kl</a:t>
            </a:r>
            <a:endParaRPr sz="24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rgbClr val="FF0000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t-EE" sz="2400" u="sng">
                <a:solidFill>
                  <a:schemeClr val="hlink"/>
                </a:solidFill>
                <a:hlinkClick r:id="rId3"/>
              </a:rPr>
              <a:t>TUNNIJAOTUSPLAAN muudatustega alates 2021 – koopia</a:t>
            </a:r>
            <a:endParaRPr sz="2400"/>
          </a:p>
        </p:txBody>
      </p:sp>
      <p:sp>
        <p:nvSpPr>
          <p:cNvPr id="293" name="Google Shape;293;p2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28</a:t>
            </a:fld>
            <a:endParaRPr/>
          </a:p>
        </p:txBody>
      </p:sp>
      <p:sp>
        <p:nvSpPr>
          <p:cNvPr id="294" name="Google Shape;294;p27"/>
          <p:cNvSpPr txBox="1">
            <a:spLocks noGrp="1"/>
          </p:cNvSpPr>
          <p:nvPr>
            <p:ph type="title"/>
          </p:nvPr>
        </p:nvSpPr>
        <p:spPr>
          <a:xfrm>
            <a:off x="1036893" y="206477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4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</a:t>
            </a:r>
            <a:r>
              <a:rPr lang="et-EE" sz="2400"/>
              <a:t>7</a:t>
            </a:r>
            <a:endParaRPr sz="24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600" b="0" i="0" u="none" strike="noStrike" cap="none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 i="0" u="none" strike="noStrike" cap="none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8"/>
          <p:cNvSpPr txBox="1">
            <a:spLocks noGrp="1"/>
          </p:cNvSpPr>
          <p:nvPr>
            <p:ph type="body" idx="1"/>
          </p:nvPr>
        </p:nvSpPr>
        <p:spPr>
          <a:xfrm>
            <a:off x="1115616" y="1484784"/>
            <a:ext cx="7499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35623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600"/>
              <a:buChar char="⮚"/>
            </a:pPr>
            <a:r>
              <a:rPr lang="et-EE" sz="2600" dirty="0">
                <a:solidFill>
                  <a:srgbClr val="0000FF"/>
                </a:solidFill>
              </a:rPr>
              <a:t>NB! Suunajuhid tutvustavad suunamoodulite uuendusi</a:t>
            </a:r>
            <a:endParaRPr sz="2600" dirty="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600" dirty="0" err="1"/>
              <a:t>HuSo</a:t>
            </a:r>
            <a:r>
              <a:rPr lang="et-EE" sz="2600" dirty="0"/>
              <a:t> - </a:t>
            </a:r>
            <a:r>
              <a:rPr lang="et-EE" sz="2600" dirty="0" err="1"/>
              <a:t>Hegi</a:t>
            </a:r>
            <a:r>
              <a:rPr lang="et-EE" sz="2600" dirty="0"/>
              <a:t> </a:t>
            </a:r>
            <a:endParaRPr sz="26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600" u="sng" dirty="0" err="1">
                <a:solidFill>
                  <a:schemeClr val="hlink"/>
                </a:solidFill>
                <a:hlinkClick r:id="rId3"/>
              </a:rPr>
              <a:t>Huso</a:t>
            </a:r>
            <a:r>
              <a:rPr lang="et-EE" sz="2600" u="sng" dirty="0">
                <a:solidFill>
                  <a:schemeClr val="hlink"/>
                </a:solidFill>
                <a:hlinkClick r:id="rId3"/>
              </a:rPr>
              <a:t> tutvustus kodulehel</a:t>
            </a:r>
            <a:endParaRPr sz="2600" dirty="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600" dirty="0" err="1"/>
              <a:t>LoTe</a:t>
            </a:r>
            <a:r>
              <a:rPr lang="et-EE" sz="2600" dirty="0"/>
              <a:t> - Siret</a:t>
            </a:r>
            <a:endParaRPr sz="26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600" u="sng" dirty="0" err="1">
                <a:solidFill>
                  <a:schemeClr val="hlink"/>
                </a:solidFill>
                <a:hlinkClick r:id="rId4"/>
              </a:rPr>
              <a:t>LOTE_õppesuund</a:t>
            </a:r>
            <a:endParaRPr sz="2600" dirty="0">
              <a:solidFill>
                <a:srgbClr val="0000FF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600" dirty="0" err="1"/>
              <a:t>InTe</a:t>
            </a:r>
            <a:r>
              <a:rPr lang="et-EE" sz="2600" dirty="0"/>
              <a:t> - Raimo</a:t>
            </a:r>
            <a:endParaRPr sz="26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600" u="sng" dirty="0">
                <a:solidFill>
                  <a:schemeClr val="hlink"/>
                </a:solidFill>
                <a:hlinkClick r:id="rId5"/>
              </a:rPr>
              <a:t>INTE</a:t>
            </a:r>
            <a:endParaRPr sz="2600" dirty="0">
              <a:solidFill>
                <a:srgbClr val="0000FF"/>
              </a:solidFill>
            </a:endParaRPr>
          </a:p>
          <a:p>
            <a:pPr marL="365125" lvl="0" indent="-3460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600"/>
              <a:buChar char="➢"/>
            </a:pPr>
            <a:r>
              <a:rPr lang="et-EE" sz="2600" dirty="0">
                <a:solidFill>
                  <a:schemeClr val="dk1"/>
                </a:solidFill>
              </a:rPr>
              <a:t>Ettevõtlikkuspädevuse arendamise kontseptsioon Kadrina Keskkoolis- Evelin </a:t>
            </a:r>
            <a:r>
              <a:rPr lang="et-EE" sz="2600" dirty="0" err="1">
                <a:solidFill>
                  <a:schemeClr val="dk1"/>
                </a:solidFill>
              </a:rPr>
              <a:t>Teiva</a:t>
            </a:r>
            <a:endParaRPr sz="2600" dirty="0">
              <a:solidFill>
                <a:schemeClr val="dk1"/>
              </a:solidFill>
            </a:endParaRPr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 dirty="0">
              <a:solidFill>
                <a:srgbClr val="FF0000"/>
              </a:solidFill>
            </a:endParaRPr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0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</p:txBody>
      </p:sp>
      <p:sp>
        <p:nvSpPr>
          <p:cNvPr id="300" name="Google Shape;300;p2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29</a:t>
            </a:fld>
            <a:endParaRPr/>
          </a:p>
        </p:txBody>
      </p:sp>
      <p:sp>
        <p:nvSpPr>
          <p:cNvPr id="301" name="Google Shape;301;p28"/>
          <p:cNvSpPr txBox="1">
            <a:spLocks noGrp="1"/>
          </p:cNvSpPr>
          <p:nvPr>
            <p:ph type="title"/>
          </p:nvPr>
        </p:nvSpPr>
        <p:spPr>
          <a:xfrm>
            <a:off x="1066391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400" b="0" i="0" u="none" strike="noStrike" cap="none" dirty="0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Kadrina Keskkooli tegevusmudel – õppe- ja kasvatusprotsess (metoodika, korraldus)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t-EE" sz="2600" b="0" i="0" u="none" strike="noStrike" cap="none" dirty="0">
                <a:solidFill>
                  <a:srgbClr val="44445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 i="0" u="none" strike="noStrike" cap="none" dirty="0">
              <a:solidFill>
                <a:srgbClr val="4444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>
            <a:spLocks noGrp="1"/>
          </p:cNvSpPr>
          <p:nvPr>
            <p:ph type="ctrTitle"/>
          </p:nvPr>
        </p:nvSpPr>
        <p:spPr>
          <a:xfrm>
            <a:off x="1432560" y="359898"/>
            <a:ext cx="7406700" cy="1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sz="3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20" name="Google Shape;120;p3"/>
          <p:cNvSpPr txBox="1">
            <a:spLocks noGrp="1"/>
          </p:cNvSpPr>
          <p:nvPr>
            <p:ph type="subTitle" idx="1"/>
          </p:nvPr>
        </p:nvSpPr>
        <p:spPr>
          <a:xfrm>
            <a:off x="1120825" y="1150200"/>
            <a:ext cx="77184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3200" b="1" dirty="0">
              <a:solidFill>
                <a:srgbClr val="44445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r>
              <a:rPr lang="et-EE" sz="2700" u="sng" dirty="0">
                <a:solidFill>
                  <a:schemeClr val="hlink"/>
                </a:solidFill>
                <a:hlinkClick r:id="rId3"/>
              </a:rPr>
              <a:t>https://youtu.be/PmF08VVKhxM</a:t>
            </a: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r>
              <a:rPr lang="et-EE" sz="2700" u="sng" dirty="0">
                <a:solidFill>
                  <a:schemeClr val="hlink"/>
                </a:solidFill>
                <a:hlinkClick r:id="rId4"/>
              </a:rPr>
              <a:t>https://www.kadrina-kool.edu.ee/est/</a:t>
            </a:r>
            <a:endParaRPr sz="2700" dirty="0">
              <a:solidFill>
                <a:srgbClr val="444454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r>
              <a:rPr lang="et-EE" sz="2900" b="1" dirty="0">
                <a:solidFill>
                  <a:srgbClr val="FF00FF"/>
                </a:solidFill>
              </a:rPr>
              <a:t>HARIDUS ON VALGUS </a:t>
            </a:r>
            <a:endParaRPr sz="2900" b="1" dirty="0">
              <a:solidFill>
                <a:srgbClr val="FF00FF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r>
              <a:rPr lang="et-EE" sz="2900" b="1" dirty="0">
                <a:solidFill>
                  <a:srgbClr val="FF00FF"/>
                </a:solidFill>
              </a:rPr>
              <a:t>TEEL TULEVIKKU!</a:t>
            </a:r>
            <a:endParaRPr sz="2900" b="1" dirty="0">
              <a:solidFill>
                <a:srgbClr val="FF00FF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dirty="0">
              <a:solidFill>
                <a:srgbClr val="444454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"/>
              <a:buFont typeface="Arial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9"/>
          <p:cNvSpPr txBox="1">
            <a:spLocks noGrp="1"/>
          </p:cNvSpPr>
          <p:nvPr>
            <p:ph type="title"/>
          </p:nvPr>
        </p:nvSpPr>
        <p:spPr>
          <a:xfrm>
            <a:off x="1199126" y="186147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t-EE" sz="2800" dirty="0"/>
              <a:t>Ettevõtlikkuspädevuse arendamise kontseptsioon Kadrina Keskkoolis</a:t>
            </a:r>
            <a:endParaRPr sz="2800" dirty="0"/>
          </a:p>
        </p:txBody>
      </p:sp>
      <p:sp>
        <p:nvSpPr>
          <p:cNvPr id="308" name="Google Shape;308;p29"/>
          <p:cNvSpPr txBox="1">
            <a:spLocks noGrp="1"/>
          </p:cNvSpPr>
          <p:nvPr>
            <p:ph type="body" idx="1"/>
          </p:nvPr>
        </p:nvSpPr>
        <p:spPr>
          <a:xfrm>
            <a:off x="1243371" y="1356852"/>
            <a:ext cx="7499400" cy="500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1150" algn="l" rtl="0">
              <a:spcBef>
                <a:spcPts val="600"/>
              </a:spcBef>
              <a:spcAft>
                <a:spcPts val="0"/>
              </a:spcAft>
              <a:buSzPts val="1300"/>
              <a:buFont typeface="Arial" pitchFamily="34" charset="0"/>
              <a:buChar char="•"/>
            </a:pPr>
            <a:r>
              <a:rPr lang="et-EE" sz="2100" dirty="0"/>
              <a:t>Ettevõtlikkuspädevuse eesmärgistatud arendmine 1.-12. klassini. </a:t>
            </a:r>
            <a:endParaRPr sz="2100" dirty="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Arial" pitchFamily="34" charset="0"/>
              <a:buChar char="•"/>
            </a:pPr>
            <a:r>
              <a:rPr lang="et-EE" sz="2100" dirty="0"/>
              <a:t>Tegevuse aluseks HTM poolt heaks kiidetud </a:t>
            </a:r>
            <a:r>
              <a:rPr lang="et-EE" sz="2100" u="sng" dirty="0">
                <a:solidFill>
                  <a:schemeClr val="hlink"/>
                </a:solidFill>
                <a:hlinkClick r:id="rId3"/>
              </a:rPr>
              <a:t>raamdokument</a:t>
            </a:r>
            <a:r>
              <a:rPr lang="et-EE" sz="2100" dirty="0"/>
              <a:t>. </a:t>
            </a:r>
            <a:endParaRPr sz="2100"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Font typeface="Arial" pitchFamily="34" charset="0"/>
              <a:buChar char="•"/>
            </a:pPr>
            <a:r>
              <a:rPr lang="et-EE" sz="2100" dirty="0"/>
              <a:t>Peamine rõhk järgmistel  alapädevustel: loovus, algatusvõime, planeerimis- ja koostööoskused, ärivõimaluste avastamine ja kasutamine,  finantskirjaoskus.</a:t>
            </a:r>
            <a:endParaRPr sz="2100"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Font typeface="Arial" pitchFamily="34" charset="0"/>
              <a:buChar char="•"/>
            </a:pPr>
            <a:r>
              <a:rPr lang="et-EE" sz="2100" dirty="0"/>
              <a:t>Arendamise võimalused - lõiming õppetegevusega, teemapäevad/nädalad, projektid, õppekäigud, ühistegevus, koostöö kogukonnaga jne.</a:t>
            </a:r>
            <a:endParaRPr sz="2100"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Font typeface="Arial" pitchFamily="34" charset="0"/>
              <a:buChar char="•"/>
            </a:pPr>
            <a:r>
              <a:rPr lang="et-EE" sz="2100" dirty="0"/>
              <a:t>Lisaks valikaine 4.- 6. klassile ning valikkursused gümnaasiumiastmes.</a:t>
            </a:r>
            <a:endParaRPr sz="2100" dirty="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Arial" pitchFamily="34" charset="0"/>
              <a:buChar char="•"/>
            </a:pPr>
            <a:r>
              <a:rPr lang="et-EE" sz="2100" dirty="0"/>
              <a:t>Eesmärgiks liituda Ettevõtliku Kooli võrgustikuga ning saavutada  </a:t>
            </a:r>
            <a:r>
              <a:rPr lang="et-EE" sz="2100" u="sng" dirty="0">
                <a:solidFill>
                  <a:schemeClr val="hlink"/>
                </a:solidFill>
                <a:hlinkClick r:id="rId4"/>
              </a:rPr>
              <a:t>ettevõtlikku õppe kvaliteedimärk</a:t>
            </a:r>
            <a:r>
              <a:rPr lang="et-EE" sz="2100" dirty="0"/>
              <a:t> - hõbetase.</a:t>
            </a:r>
            <a:endParaRPr sz="2100" dirty="0"/>
          </a:p>
          <a:p>
            <a:pPr marL="4572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Noto Sans Symbols"/>
              <a:buNone/>
            </a:pPr>
            <a:endParaRPr sz="2300" dirty="0"/>
          </a:p>
        </p:txBody>
      </p:sp>
      <p:sp>
        <p:nvSpPr>
          <p:cNvPr id="309" name="Google Shape;309;p2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0"/>
          <p:cNvSpPr txBox="1">
            <a:spLocks noGrp="1"/>
          </p:cNvSpPr>
          <p:nvPr>
            <p:ph type="body" idx="1"/>
          </p:nvPr>
        </p:nvSpPr>
        <p:spPr>
          <a:xfrm>
            <a:off x="1115616" y="1340768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et-EE" sz="2400">
                <a:solidFill>
                  <a:srgbClr val="0000FF"/>
                </a:solidFill>
              </a:rPr>
              <a:t>Kool pakub kaasaegseid  ja paindlikke arenguvõimalusi</a:t>
            </a:r>
            <a:r>
              <a:rPr lang="et-EE" sz="2400"/>
              <a:t>: </a:t>
            </a: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400"/>
              <a:t>kaasajastatud õppekava ja õppekorraldus: fookus inseneerial/tehnoloogiaõppel, õppesuundadel ja suunamoodulitel, praktilisel lähenemisel; õppekorralduse kaasajastamine (sobilik tunniplaan)</a:t>
            </a: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400"/>
              <a:t>digitehnoloogia õppetöös: virtuaalõppe osakaalu tõstmine, digipädevuste jätkuv arendamine</a:t>
            </a: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400"/>
              <a:t>õppetöö ka väljaspool koolikeskkonda: lõiming mitteformaalse õppega (sh VÕTA rakendamine), õpikoormuse optimeerimine; veebiloengud/virtuaalõpe</a:t>
            </a:r>
            <a:endParaRPr sz="240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4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400"/>
          </a:p>
        </p:txBody>
      </p:sp>
      <p:sp>
        <p:nvSpPr>
          <p:cNvPr id="315" name="Google Shape;315;p30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31</a:t>
            </a:fld>
            <a:endParaRPr/>
          </a:p>
        </p:txBody>
      </p:sp>
      <p:sp>
        <p:nvSpPr>
          <p:cNvPr id="316" name="Google Shape;316;p30"/>
          <p:cNvSpPr txBox="1">
            <a:spLocks noGrp="1"/>
          </p:cNvSpPr>
          <p:nvPr>
            <p:ph type="title"/>
          </p:nvPr>
        </p:nvSpPr>
        <p:spPr>
          <a:xfrm>
            <a:off x="1043608" y="18864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/>
              <a:t>Kadrina Keskkooli tegevusmudel – võtmetegevused – Kersti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1"/>
          <p:cNvSpPr txBox="1">
            <a:spLocks noGrp="1"/>
          </p:cNvSpPr>
          <p:nvPr>
            <p:ph type="body" idx="1"/>
          </p:nvPr>
        </p:nvSpPr>
        <p:spPr>
          <a:xfrm>
            <a:off x="1115616" y="1447800"/>
            <a:ext cx="7818834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et-EE" sz="2000">
                <a:solidFill>
                  <a:srgbClr val="0000FF"/>
                </a:solidFill>
              </a:rPr>
              <a:t>Õppijad on motiveeritud ja ennastjuhtivad: 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võimetekohased eneseteostuse võimalused (paindlik õpitee): suunamoodulid, paindlik valikainete süsteem, uuenduslikud õppemeetodid; jätkuv tegelemine andekatega koostöös partneritega, suunatud stipendiumid; küpsuseksam?; 3.kooliaste nn eelgümnaasiumiks; mentorluse arendamine (õpetaja-õpilane, õpilane-õpilane, ettevõtja-õpilane, ettevõtja-õpetaja jne); 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21.saj oskuste arendamine: ainekavade ja tegevuste/ürituste/projektide lõimingu kaudu; ettevõtlikkust ja innovatsiooni arendavad valikained, ettevõtjad külalislektoriteks, praktiline lähenemine;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toimiv õpilasnõustamine: õpi- ja karjäärinõustamine ning karjääriinfo jagamine, vajadusel nõustamine psühholoogilistes ja sotsiaalvaldkonna küsimustes; õpilaste võimete ja arengu kaardistamine ja suunamine/toetamine, mentorlus</a:t>
            </a:r>
            <a:endParaRPr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None/>
            </a:pPr>
            <a:endParaRPr sz="2000"/>
          </a:p>
        </p:txBody>
      </p:sp>
      <p:sp>
        <p:nvSpPr>
          <p:cNvPr id="322" name="Google Shape;322;p3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32</a:t>
            </a:fld>
            <a:endParaRPr/>
          </a:p>
        </p:txBody>
      </p:sp>
      <p:sp>
        <p:nvSpPr>
          <p:cNvPr id="323" name="Google Shape;323;p31"/>
          <p:cNvSpPr txBox="1">
            <a:spLocks noGrp="1"/>
          </p:cNvSpPr>
          <p:nvPr>
            <p:ph type="title"/>
          </p:nvPr>
        </p:nvSpPr>
        <p:spPr>
          <a:xfrm>
            <a:off x="1116013" y="188913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/>
              <a:t>Kadrina Keskkooli tegevusmudel – võtmetegevused 2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2"/>
          <p:cNvSpPr txBox="1">
            <a:spLocks noGrp="1"/>
          </p:cNvSpPr>
          <p:nvPr>
            <p:ph type="body" idx="1"/>
          </p:nvPr>
        </p:nvSpPr>
        <p:spPr>
          <a:xfrm>
            <a:off x="971600" y="1124744"/>
            <a:ext cx="7920880" cy="5328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et-EE" sz="2000">
                <a:solidFill>
                  <a:srgbClr val="0000FF"/>
                </a:solidFill>
              </a:rPr>
              <a:t>Kooli arendamisel toimub aktiivne koostöö kogukonnaga</a:t>
            </a:r>
            <a:r>
              <a:rPr lang="et-EE" sz="2000"/>
              <a:t>: 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toimiv koostöövõrgustik: võrgustiku regulaarne ülevaatus ja täiendamine; asjakohane tegevuskava koostööks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kogukonna aktiivne kaasamine õppetöösse (töögrupid, mõttetalgud jms): õppekava arendamine, ettevõtjad jt külalislektorid, valikainete pakkumine 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rahvusvaheline koostöö: projektid ja õpilasvahetus; parima praktika kasutamine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piisavad eelarvelised vahendid ja lisaressursid: võimaldavad ellu viia õppetegevuse ning kooli arendamisega seotud prioriteetseid projekte/tegevusi; kooli materiaal-tehniline baasi ja õpikeskkonna regulaarne kaasajastamine; infojuhtimissüsteemi kaasajastamine; kooli majandustegevus on korraldatud säästlikult ja keskkonnasõbralikult</a:t>
            </a:r>
            <a:endParaRPr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/>
          </a:p>
        </p:txBody>
      </p:sp>
      <p:sp>
        <p:nvSpPr>
          <p:cNvPr id="329" name="Google Shape;329;p3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33</a:t>
            </a:fld>
            <a:endParaRPr/>
          </a:p>
        </p:txBody>
      </p:sp>
      <p:sp>
        <p:nvSpPr>
          <p:cNvPr id="330" name="Google Shape;330;p32"/>
          <p:cNvSpPr txBox="1">
            <a:spLocks noGrp="1"/>
          </p:cNvSpPr>
          <p:nvPr>
            <p:ph type="title"/>
          </p:nvPr>
        </p:nvSpPr>
        <p:spPr>
          <a:xfrm>
            <a:off x="1116013" y="0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/>
              <a:t>Kadrina Keskkooli tegevusmudel – võtmetegevused 3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3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et-EE" sz="2000">
                <a:solidFill>
                  <a:srgbClr val="0000FF"/>
                </a:solidFill>
              </a:rPr>
              <a:t>Kool on on väärtuspõhise kultuuriga mainekas õppiv organisatsioon: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positiivne mainekujundus: aktiivne turundus (sh sise- ja väliskommunikatsioon, kooli eripära esiletoomine); proaktiivne meediasuhtlus; 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kaasav koolijuhtimine: koostöövõrgustik/arendusmeeskonnad; õppijate, töötajate ja partnerite tunnustamine; töötajate/meeskondade arendamine; </a:t>
            </a:r>
            <a:endParaRPr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Font typeface="Noto Sans Symbols"/>
              <a:buChar char="✓"/>
            </a:pPr>
            <a:r>
              <a:rPr lang="et-EE" sz="2000"/>
              <a:t>arengule, koostööle ja väärtustele suunatud koolikultuur: väärtustepuu kaasajastamine (vajadusel), kasutamine kommunikatsioonis ja jätkuv lõiming ainekavade ja  käitumisega; koolirõõmu suurendamine; nn märkamiskultuuri arendamine</a:t>
            </a:r>
            <a:endParaRPr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/>
          </a:p>
        </p:txBody>
      </p:sp>
      <p:sp>
        <p:nvSpPr>
          <p:cNvPr id="336" name="Google Shape;336;p3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/>
          </a:p>
        </p:txBody>
      </p:sp>
      <p:sp>
        <p:nvSpPr>
          <p:cNvPr id="337" name="Google Shape;337;p33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/>
              <a:t>Kadrina Keskkooli tegevusmudel – võtmetegevused 4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4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300" b="1">
              <a:solidFill>
                <a:srgbClr val="000000"/>
              </a:solidFill>
            </a:endParaRPr>
          </a:p>
          <a:p>
            <a:pPr marL="365125" lvl="0" indent="-3016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lang="et-EE" sz="2400">
                <a:solidFill>
                  <a:srgbClr val="0033CC"/>
                </a:solidFill>
              </a:rPr>
              <a:t>Inimressursid </a:t>
            </a:r>
            <a:r>
              <a:rPr lang="et-EE" sz="2400">
                <a:solidFill>
                  <a:srgbClr val="000000"/>
                </a:solidFill>
              </a:rPr>
              <a:t>- piisavalt õpilasi, motiveeritud ja pühendunud õpetajad</a:t>
            </a:r>
            <a:endParaRPr sz="2400">
              <a:solidFill>
                <a:srgbClr val="000000"/>
              </a:solidFill>
            </a:endParaRPr>
          </a:p>
          <a:p>
            <a:pPr marL="365125" lvl="0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•"/>
            </a:pPr>
            <a:r>
              <a:rPr lang="et-EE" sz="2400">
                <a:solidFill>
                  <a:srgbClr val="0033CC"/>
                </a:solidFill>
              </a:rPr>
              <a:t>Intellektuaalsed ressursid </a:t>
            </a:r>
            <a:r>
              <a:rPr lang="et-EE" sz="2400">
                <a:solidFill>
                  <a:srgbClr val="000000"/>
                </a:solidFill>
              </a:rPr>
              <a:t>- arendav ja tulemuslikkusele orienteeritud kooli õppekava, kaasaegsed õppevahendid</a:t>
            </a:r>
            <a:endParaRPr sz="2400">
              <a:solidFill>
                <a:srgbClr val="000000"/>
              </a:solidFill>
            </a:endParaRPr>
          </a:p>
          <a:p>
            <a:pPr marL="365125" lvl="0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•"/>
            </a:pPr>
            <a:r>
              <a:rPr lang="et-EE" sz="2400">
                <a:solidFill>
                  <a:srgbClr val="0033CC"/>
                </a:solidFill>
              </a:rPr>
              <a:t>Taristu </a:t>
            </a:r>
            <a:r>
              <a:rPr lang="et-EE" sz="2400">
                <a:solidFill>
                  <a:srgbClr val="000000"/>
                </a:solidFill>
              </a:rPr>
              <a:t>(füüsilised ressursid) - kaasaegselt välja ehitatud koolimaja koos õppeprotsessi toetava esteetilise ja mitmekülgse kooli õuealaga</a:t>
            </a:r>
            <a:endParaRPr sz="2400">
              <a:solidFill>
                <a:srgbClr val="000000"/>
              </a:solidFill>
            </a:endParaRPr>
          </a:p>
          <a:p>
            <a:pPr marL="365125" lvl="0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Char char="•"/>
            </a:pPr>
            <a:r>
              <a:rPr lang="et-EE" sz="2400">
                <a:solidFill>
                  <a:srgbClr val="0033CC"/>
                </a:solidFill>
              </a:rPr>
              <a:t>Finantsid </a:t>
            </a:r>
            <a:r>
              <a:rPr lang="et-EE" sz="2400">
                <a:solidFill>
                  <a:srgbClr val="000000"/>
                </a:solidFill>
              </a:rPr>
              <a:t>- vajalik piisavalt rahalisi vahendeid (lisavahendeid), et eelnevalt kirjeldatut ellu viia</a:t>
            </a:r>
            <a:endParaRPr sz="2400">
              <a:solidFill>
                <a:srgbClr val="000000"/>
              </a:solidFill>
            </a:endParaRPr>
          </a:p>
          <a:p>
            <a:pPr marL="3651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400">
              <a:solidFill>
                <a:srgbClr val="000000"/>
              </a:solidFill>
            </a:endParaRPr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/>
          </a:p>
        </p:txBody>
      </p:sp>
      <p:sp>
        <p:nvSpPr>
          <p:cNvPr id="343" name="Google Shape;343;p3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35</a:t>
            </a:fld>
            <a:endParaRPr/>
          </a:p>
        </p:txBody>
      </p:sp>
      <p:sp>
        <p:nvSpPr>
          <p:cNvPr id="344" name="Google Shape;344;p34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/>
              <a:t>Kadrina Keskkooli tegevusmudel – peamised ressursid - Arvo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t-EE" sz="2000">
                <a:solidFill>
                  <a:srgbClr val="C00000"/>
                </a:solidFill>
              </a:rPr>
              <a:t>Olukord 2021:</a:t>
            </a:r>
            <a:endParaRPr sz="2000">
              <a:solidFill>
                <a:srgbClr val="C00000"/>
              </a:solidFill>
            </a:endParaRPr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>
                <a:solidFill>
                  <a:srgbClr val="0033CC"/>
                </a:solidFill>
              </a:rPr>
              <a:t>Peamised kulud :</a:t>
            </a:r>
            <a:endParaRPr sz="2000">
              <a:solidFill>
                <a:srgbClr val="0033CC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Char char="●"/>
            </a:pPr>
            <a:r>
              <a:rPr lang="et-EE" sz="2000"/>
              <a:t>Kooli tegevuskulud sh majanduskulud ja personalikulud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t-EE" sz="2000"/>
              <a:t>investeeringud (ühekordne kulu)</a:t>
            </a:r>
            <a:endParaRPr sz="2000"/>
          </a:p>
          <a:p>
            <a:pPr marL="365125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/>
              <a:t> Tuluvood (püsivad, ühekordsed):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Char char="●"/>
            </a:pPr>
            <a:r>
              <a:rPr lang="et-EE" sz="2000"/>
              <a:t>KOV eelarve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t-EE" sz="2000"/>
              <a:t>erinevate projektide finantseeringud</a:t>
            </a: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000"/>
              <a:t> </a:t>
            </a:r>
            <a:r>
              <a:rPr lang="et-EE" sz="2000">
                <a:solidFill>
                  <a:srgbClr val="C00000"/>
                </a:solidFill>
              </a:rPr>
              <a:t>Väljakutsed 2021 - 2025: </a:t>
            </a:r>
            <a:endParaRPr sz="2000">
              <a:solidFill>
                <a:srgbClr val="C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Char char="●"/>
            </a:pPr>
            <a:r>
              <a:rPr lang="et-EE" sz="2000"/>
              <a:t>Rahaliste vahendite leidmine kaasaegse kooli väljaehitamiseks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t-EE" sz="2000"/>
              <a:t>Vajalik lisafinantseering digitaalsetele õppevahenditele  </a:t>
            </a:r>
            <a:endParaRPr sz="2000"/>
          </a:p>
          <a:p>
            <a:pPr marL="4572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/>
              <a:t>ja -programmidele </a:t>
            </a:r>
            <a:endParaRPr sz="2000"/>
          </a:p>
          <a:p>
            <a:pPr marL="9144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/>
          </a:p>
          <a:p>
            <a:pPr marL="9144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/>
          </a:p>
        </p:txBody>
      </p:sp>
      <p:sp>
        <p:nvSpPr>
          <p:cNvPr id="350" name="Google Shape;350;p3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36</a:t>
            </a:fld>
            <a:endParaRPr/>
          </a:p>
        </p:txBody>
      </p:sp>
      <p:sp>
        <p:nvSpPr>
          <p:cNvPr id="351" name="Google Shape;351;p35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2800"/>
              <a:t>Kadrina Keskkooli tegevusmudel – tulud-kulud – Arvo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d00b1dce45_3_3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400" cy="51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301625" algn="l" rtl="0">
              <a:spcBef>
                <a:spcPts val="600"/>
              </a:spcBef>
              <a:spcAft>
                <a:spcPts val="0"/>
              </a:spcAft>
              <a:buSzPts val="1900"/>
              <a:buFont typeface="Wingdings" pitchFamily="2" charset="2"/>
              <a:buChar char="Ø"/>
            </a:pPr>
            <a:r>
              <a:rPr lang="et-EE" sz="2000" dirty="0" smtClean="0">
                <a:solidFill>
                  <a:srgbClr val="002060"/>
                </a:solidFill>
              </a:rPr>
              <a:t>Konkurentsivõimelise </a:t>
            </a:r>
            <a:r>
              <a:rPr lang="et-EE" sz="2000" dirty="0">
                <a:solidFill>
                  <a:srgbClr val="002060"/>
                </a:solidFill>
              </a:rPr>
              <a:t>gümnaasiumihariduse saavutamise hindamiseks kasutatakse järgmisi </a:t>
            </a:r>
            <a:endParaRPr sz="2000" dirty="0">
              <a:solidFill>
                <a:srgbClr val="002060"/>
              </a:solidFill>
            </a:endParaRPr>
          </a:p>
          <a:p>
            <a:pPr marL="365125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t-EE" sz="2000" smtClean="0">
                <a:solidFill>
                  <a:srgbClr val="002060"/>
                </a:solidFill>
              </a:rPr>
              <a:t>VÕTMEMÕÕDIKUID (tegemist kooli nägemusega!):</a:t>
            </a:r>
            <a:endParaRPr sz="2000" dirty="0">
              <a:solidFill>
                <a:srgbClr val="002060"/>
              </a:solidFill>
            </a:endParaRP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t-EE" sz="2000" dirty="0">
                <a:solidFill>
                  <a:srgbClr val="000000"/>
                </a:solidFill>
              </a:rPr>
              <a:t>kvantitatiivsed mõõdikud (arvulised) - üldjuhul tulemuste mõõtmiseks, sh trendide </a:t>
            </a:r>
            <a:r>
              <a:rPr lang="et-EE" sz="2000" dirty="0" smtClean="0">
                <a:solidFill>
                  <a:srgbClr val="000000"/>
                </a:solidFill>
              </a:rPr>
              <a:t>jälgimiseks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t-EE" sz="2000" dirty="0">
                <a:solidFill>
                  <a:srgbClr val="000000"/>
                </a:solidFill>
              </a:rPr>
              <a:t>kvalitatiivsed mõõdikud (hinnangulised) - üldjuhul protsesside juhtimiseks soovitud </a:t>
            </a:r>
            <a:r>
              <a:rPr lang="et-EE" sz="2000" dirty="0" smtClean="0">
                <a:solidFill>
                  <a:srgbClr val="000000"/>
                </a:solidFill>
              </a:rPr>
              <a:t>suunas: arenguvestluste</a:t>
            </a:r>
            <a:r>
              <a:rPr lang="et-EE" sz="2000" dirty="0">
                <a:solidFill>
                  <a:srgbClr val="000000"/>
                </a:solidFill>
              </a:rPr>
              <a:t>, nõupidamiste, ümarlaudades ja töörühmades  arutelude ning  sisekontrolli käigus saadud teave ja selle analüüs.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t-EE" sz="2000" dirty="0">
                <a:solidFill>
                  <a:srgbClr val="000000"/>
                </a:solidFill>
              </a:rPr>
              <a:t>kulutõhususe </a:t>
            </a:r>
            <a:r>
              <a:rPr lang="et-EE" sz="2200" dirty="0">
                <a:solidFill>
                  <a:srgbClr val="000000"/>
                </a:solidFill>
              </a:rPr>
              <a:t>mõõdik</a:t>
            </a:r>
            <a:endParaRPr sz="2200" dirty="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200" dirty="0">
              <a:solidFill>
                <a:srgbClr val="000000"/>
              </a:solidFill>
            </a:endParaRPr>
          </a:p>
          <a:p>
            <a:pPr marL="365125" lvl="0" indent="-282575" algn="ctr" rtl="0"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t-EE" sz="2000" u="sng" dirty="0">
                <a:solidFill>
                  <a:schemeClr val="hlink"/>
                </a:solidFill>
                <a:hlinkClick r:id="rId3"/>
              </a:rPr>
              <a:t>Võtmemõõdikud</a:t>
            </a:r>
            <a:endParaRPr sz="2000" dirty="0">
              <a:solidFill>
                <a:srgbClr val="0000FF"/>
              </a:solidFill>
            </a:endParaRPr>
          </a:p>
          <a:p>
            <a:pPr marL="365125" lvl="0" indent="-282575" algn="l" rtl="0"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>
              <a:solidFill>
                <a:srgbClr val="0000FF"/>
              </a:solidFill>
            </a:endParaRPr>
          </a:p>
          <a:p>
            <a:pPr marL="365125" lvl="0" indent="-282575" algn="l" rtl="0"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>
              <a:solidFill>
                <a:srgbClr val="0000FF"/>
              </a:solidFill>
            </a:endParaRPr>
          </a:p>
          <a:p>
            <a:pPr marL="365125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365125" lvl="0" indent="-160655" algn="l" rtl="0">
              <a:spcBef>
                <a:spcPts val="600"/>
              </a:spcBef>
              <a:spcAft>
                <a:spcPts val="0"/>
              </a:spcAft>
              <a:buSzPts val="1920"/>
              <a:buNone/>
            </a:pPr>
            <a:endParaRPr sz="2400" dirty="0"/>
          </a:p>
        </p:txBody>
      </p:sp>
      <p:sp>
        <p:nvSpPr>
          <p:cNvPr id="357" name="Google Shape;357;gd00b1dce45_3_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37</a:t>
            </a:fld>
            <a:endParaRPr/>
          </a:p>
        </p:txBody>
      </p:sp>
      <p:sp>
        <p:nvSpPr>
          <p:cNvPr id="358" name="Google Shape;358;gd00b1dce45_3_3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800"/>
              <a:t>Kadrina Keskkooli väärtuspakkumine – hindamine, mõõtmine – Arvo 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7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/>
              <a:t>Kokkuvõte - Arvo</a:t>
            </a:r>
            <a:endParaRPr/>
          </a:p>
        </p:txBody>
      </p:sp>
      <p:sp>
        <p:nvSpPr>
          <p:cNvPr id="364" name="Google Shape;364;p37"/>
          <p:cNvSpPr txBox="1">
            <a:spLocks noGrp="1"/>
          </p:cNvSpPr>
          <p:nvPr>
            <p:ph type="body" idx="1"/>
          </p:nvPr>
        </p:nvSpPr>
        <p:spPr>
          <a:xfrm>
            <a:off x="1140132" y="1329813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-28257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</a:pPr>
            <a:r>
              <a:rPr lang="et-EE" sz="2000"/>
              <a:t>    </a:t>
            </a:r>
            <a:r>
              <a:rPr lang="et-EE" sz="2000">
                <a:solidFill>
                  <a:srgbClr val="0033CC"/>
                </a:solidFill>
              </a:rPr>
              <a:t>Kadrina Keskkool on inseneeria valdkonda edendav innovaatiline ja väärtuspõhine Eesti maakool, mille arengukeskkond arvestab õppija individuaalsust ja loovust, pakub koolirõõmu ning võimaldab konkurentsivõimelise põhi – ja gümnaasiumihariduse omandamise.</a:t>
            </a:r>
            <a:endParaRPr/>
          </a:p>
          <a:p>
            <a:pPr marL="365125" lvl="0" indent="-16065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</a:pPr>
            <a:endParaRPr sz="20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Font typeface="Noto Sans Symbols"/>
              <a:buChar char="▪"/>
            </a:pPr>
            <a:r>
              <a:rPr lang="et-EE" sz="2000">
                <a:solidFill>
                  <a:srgbClr val="C00000"/>
                </a:solidFill>
              </a:rPr>
              <a:t>Koolil on olemas sisemine potentsiaal vastata riiklikele ja kogukondlikele haridusvaldkonna väljakutsele!</a:t>
            </a:r>
            <a:endParaRPr sz="2000">
              <a:solidFill>
                <a:srgbClr val="C00000"/>
              </a:solidFill>
            </a:endParaRPr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</a:pPr>
            <a:endParaRPr sz="20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Font typeface="Noto Sans Symbols"/>
              <a:buChar char="▪"/>
            </a:pPr>
            <a:r>
              <a:rPr lang="et-EE" sz="2000"/>
              <a:t>Antud esitlus oli Kooli nägemus, ootame Hariduskogult konstruktiivset tagasisidet!</a:t>
            </a:r>
            <a:endParaRPr sz="2000"/>
          </a:p>
          <a:p>
            <a:pPr marL="365125" lvl="0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</a:pPr>
            <a:endParaRPr sz="2000"/>
          </a:p>
        </p:txBody>
      </p:sp>
      <p:sp>
        <p:nvSpPr>
          <p:cNvPr id="365" name="Google Shape;365;p3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>
            <a:spLocks noGrp="1"/>
          </p:cNvSpPr>
          <p:nvPr>
            <p:ph type="title"/>
          </p:nvPr>
        </p:nvSpPr>
        <p:spPr>
          <a:xfrm>
            <a:off x="1081139" y="215645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600"/>
              <a:t>Kadrina Keskkooli areng 2016-2020</a:t>
            </a:r>
            <a:endParaRPr sz="3600"/>
          </a:p>
        </p:txBody>
      </p:sp>
      <p:sp>
        <p:nvSpPr>
          <p:cNvPr id="127" name="Google Shape;127;p4"/>
          <p:cNvSpPr txBox="1">
            <a:spLocks noGrp="1"/>
          </p:cNvSpPr>
          <p:nvPr>
            <p:ph type="body" idx="1"/>
          </p:nvPr>
        </p:nvSpPr>
        <p:spPr>
          <a:xfrm>
            <a:off x="1169629" y="1182329"/>
            <a:ext cx="7499400" cy="5262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>
                <a:solidFill>
                  <a:srgbClr val="0033CC"/>
                </a:solidFill>
              </a:rPr>
              <a:t>Peaeesmärgid:</a:t>
            </a:r>
            <a:endParaRPr sz="2000">
              <a:solidFill>
                <a:srgbClr val="0033CC"/>
              </a:solidFill>
            </a:endParaRPr>
          </a:p>
          <a:p>
            <a:pPr marL="59436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AutoNum type="arabicPeriod"/>
            </a:pPr>
            <a:r>
              <a:rPr lang="et-EE" sz="2000"/>
              <a:t>Kool pakub õppijatele kaasaegsest õpikäsitusest lähtuvaid mitmekülgseid võimetekohaseid arenguvõimalusi ajakohases, innovaatilises, elukestvat õpet ja koolirõõmu väärtustavas õpikeskkonnas. </a:t>
            </a:r>
            <a:endParaRPr/>
          </a:p>
          <a:p>
            <a:pPr marL="59436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AutoNum type="arabicPeriod"/>
            </a:pPr>
            <a:r>
              <a:rPr lang="et-EE" sz="2000"/>
              <a:t>Koolis töötavale kvalifitseeritud, motiveeritud ja pühendunud personalile on loodud nende professionaalset eneseteostust ja arengut toetav ning väärtustav töökeskkond</a:t>
            </a:r>
            <a:r>
              <a:rPr lang="et-EE" sz="2000" b="1"/>
              <a:t>. </a:t>
            </a:r>
            <a:endParaRPr/>
          </a:p>
          <a:p>
            <a:pPr marL="59436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Font typeface="Arial"/>
              <a:buAutoNum type="arabicPeriod"/>
            </a:pPr>
            <a:r>
              <a:rPr lang="et-EE" sz="2000"/>
              <a:t>Kool on kujunenud koostöös partneritega omanäolise ja väärtuspõhise koolikultuuriga mainekaks, kestlikuks ning õppivaks organisatsiooniks </a:t>
            </a:r>
            <a:endParaRPr/>
          </a:p>
          <a:p>
            <a:pPr marL="59436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000"/>
          </a:p>
          <a:p>
            <a:pPr marL="59436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 u="sng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Kooli arengukava</a:t>
            </a:r>
            <a:endParaRPr sz="2000">
              <a:solidFill>
                <a:srgbClr val="C00000"/>
              </a:solidFill>
            </a:endParaRPr>
          </a:p>
        </p:txBody>
      </p:sp>
      <p:sp>
        <p:nvSpPr>
          <p:cNvPr id="128" name="Google Shape;128;p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>
            <a:spLocks noGrp="1"/>
          </p:cNvSpPr>
          <p:nvPr>
            <p:ph type="title"/>
          </p:nvPr>
        </p:nvSpPr>
        <p:spPr>
          <a:xfrm>
            <a:off x="1110635" y="0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600" dirty="0"/>
              <a:t>Kadrina Keskkooli areng 2016-2020 </a:t>
            </a:r>
            <a:endParaRPr sz="3600" dirty="0"/>
          </a:p>
        </p:txBody>
      </p:sp>
      <p:sp>
        <p:nvSpPr>
          <p:cNvPr id="134" name="Google Shape;134;p5"/>
          <p:cNvSpPr txBox="1">
            <a:spLocks noGrp="1"/>
          </p:cNvSpPr>
          <p:nvPr>
            <p:ph type="body" idx="1"/>
          </p:nvPr>
        </p:nvSpPr>
        <p:spPr>
          <a:xfrm>
            <a:off x="1061884" y="943898"/>
            <a:ext cx="7857818" cy="5083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t-EE" sz="2000" b="1" dirty="0">
                <a:solidFill>
                  <a:srgbClr val="0033CC"/>
                </a:solidFill>
              </a:rPr>
              <a:t>Tulemused, mida on saavutatud - tugevused</a:t>
            </a:r>
            <a:r>
              <a:rPr lang="et-EE" sz="2000" b="1" dirty="0" smtClean="0">
                <a:solidFill>
                  <a:srgbClr val="0033CC"/>
                </a:solidFill>
              </a:rPr>
              <a:t>:</a:t>
            </a:r>
            <a:r>
              <a:rPr lang="et-EE" sz="2000" b="1" dirty="0" smtClean="0">
                <a:solidFill>
                  <a:srgbClr val="FF0000"/>
                </a:solidFill>
              </a:rPr>
              <a:t> </a:t>
            </a:r>
          </a:p>
          <a:p>
            <a:pPr marL="3651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 sz="2000" b="1" dirty="0">
              <a:solidFill>
                <a:srgbClr val="FF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itchFamily="34" charset="0"/>
              <a:buChar char="•"/>
            </a:pPr>
            <a:r>
              <a:rPr lang="et-EE" sz="2000" dirty="0" smtClean="0"/>
              <a:t>e</a:t>
            </a:r>
            <a:r>
              <a:rPr lang="et-EE" sz="2000" dirty="0" smtClean="0">
                <a:solidFill>
                  <a:schemeClr val="dk1"/>
                </a:solidFill>
              </a:rPr>
              <a:t>dukas osalemine </a:t>
            </a:r>
            <a:r>
              <a:rPr lang="et-EE" sz="2000" dirty="0">
                <a:solidFill>
                  <a:schemeClr val="dk1"/>
                </a:solidFill>
              </a:rPr>
              <a:t>erinevates </a:t>
            </a:r>
            <a:r>
              <a:rPr lang="et-EE" sz="2000" dirty="0" smtClean="0">
                <a:solidFill>
                  <a:schemeClr val="dk1"/>
                </a:solidFill>
              </a:rPr>
              <a:t>maakondlikes, vabariiklikes </a:t>
            </a:r>
            <a:r>
              <a:rPr lang="et-EE" sz="2000" dirty="0">
                <a:solidFill>
                  <a:schemeClr val="dk1"/>
                </a:solidFill>
              </a:rPr>
              <a:t>ja rahvusvahelistes projektides (Erasmus+, sh C</a:t>
            </a:r>
            <a:r>
              <a:rPr lang="et-EE" sz="2000" dirty="0"/>
              <a:t>URRY (digitaalse õppesisu loomine))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itchFamily="34" charset="0"/>
              <a:buChar char="•"/>
            </a:pPr>
            <a:r>
              <a:rPr lang="et-EE" sz="2000" dirty="0">
                <a:solidFill>
                  <a:schemeClr val="dk1"/>
                </a:solidFill>
              </a:rPr>
              <a:t>koostöö kõrgkoolidega (T</a:t>
            </a:r>
            <a:r>
              <a:rPr lang="et-EE" sz="2000" dirty="0"/>
              <a:t>Ü, EMÜ, TalTech, TLÜ) 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itchFamily="34" charset="0"/>
              <a:buChar char="•"/>
            </a:pPr>
            <a:r>
              <a:rPr lang="et-EE" sz="2000" dirty="0"/>
              <a:t>KOLM õppesuunda õpilasele valikuks, </a:t>
            </a:r>
            <a:r>
              <a:rPr lang="et-EE" sz="2000" dirty="0">
                <a:solidFill>
                  <a:schemeClr val="dk1"/>
                </a:solidFill>
              </a:rPr>
              <a:t>CADrina projekt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itchFamily="34" charset="0"/>
              <a:buChar char="•"/>
            </a:pPr>
            <a:r>
              <a:rPr lang="et-EE" sz="2000" dirty="0">
                <a:solidFill>
                  <a:schemeClr val="dk1"/>
                </a:solidFill>
              </a:rPr>
              <a:t>pidev </a:t>
            </a:r>
            <a:r>
              <a:rPr lang="et-EE" sz="2000" dirty="0"/>
              <a:t>ja süsteemne KOOSTÖINE õppekavade arendustegevus (sh valikained)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et-EE" sz="2000" dirty="0"/>
              <a:t>UNESCO ühendkool, Digitaalselt aktiivne kool (HITSA)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et-EE" sz="2000" dirty="0"/>
              <a:t>kaasav haridus (ER klassid, LÕK õpe) + TUGIPERSONAL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et-EE" sz="2000" dirty="0"/>
              <a:t>õppimine väljaspool kooli (</a:t>
            </a:r>
            <a:r>
              <a:rPr lang="et-EE" sz="2000" dirty="0" smtClean="0"/>
              <a:t>õppekäigud, kohtumised jms)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et-EE" sz="2000" dirty="0"/>
              <a:t>õpilaste aktiivne ja tulemuslik osalemine olümpiaadidel, konkurssidel, </a:t>
            </a:r>
            <a:r>
              <a:rPr lang="et-EE" sz="2000" dirty="0" smtClean="0"/>
              <a:t>võistlustel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et-EE" sz="2000" dirty="0"/>
              <a:t>võtme/üldpädevuste edasiarendamine, sh ettevõtlikkuse arendamine (õpilasfirmad, teaduskool, õpikojad, </a:t>
            </a:r>
            <a:r>
              <a:rPr lang="et-EE" sz="2000" dirty="0" smtClean="0"/>
              <a:t>projektiõpe</a:t>
            </a:r>
            <a:endParaRPr sz="2000" dirty="0"/>
          </a:p>
        </p:txBody>
      </p:sp>
      <p:sp>
        <p:nvSpPr>
          <p:cNvPr id="135" name="Google Shape;135;p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355600">
              <a:spcBef>
                <a:spcPts val="0"/>
              </a:spcBef>
              <a:buSzPts val="2000"/>
              <a:buNone/>
            </a:pPr>
            <a:r>
              <a:rPr lang="et-EE" sz="2000" b="1" dirty="0" smtClean="0">
                <a:solidFill>
                  <a:srgbClr val="0033CC"/>
                </a:solidFill>
              </a:rPr>
              <a:t>Tulemused, mida on saavutatud - tugevused:</a:t>
            </a:r>
            <a:r>
              <a:rPr lang="et-EE" sz="2000" b="1" dirty="0" smtClean="0">
                <a:solidFill>
                  <a:srgbClr val="FF0000"/>
                </a:solidFill>
              </a:rPr>
              <a:t> </a:t>
            </a:r>
          </a:p>
          <a:p>
            <a:pPr lvl="0" indent="-355600">
              <a:spcBef>
                <a:spcPts val="0"/>
              </a:spcBef>
              <a:buSzPts val="2000"/>
              <a:buNone/>
            </a:pPr>
            <a:endParaRPr lang="et-EE" sz="2000" dirty="0" smtClean="0">
              <a:solidFill>
                <a:schemeClr val="tx1"/>
              </a:solidFill>
            </a:endParaRPr>
          </a:p>
          <a:p>
            <a:pPr lvl="0" indent="-355600">
              <a:spcBef>
                <a:spcPts val="0"/>
              </a:spcBef>
              <a:buSzPts val="2000"/>
              <a:buFont typeface="Arial" pitchFamily="34" charset="0"/>
              <a:buChar char="•"/>
            </a:pPr>
            <a:r>
              <a:rPr lang="et-EE" sz="2000" dirty="0" smtClean="0">
                <a:solidFill>
                  <a:schemeClr val="tx1"/>
                </a:solidFill>
              </a:rPr>
              <a:t>klassijuhatajate ja lastevanemate tulemuslik koostöö</a:t>
            </a:r>
          </a:p>
          <a:p>
            <a:pPr lvl="0" indent="-381000">
              <a:spcBef>
                <a:spcPts val="0"/>
              </a:spcBef>
              <a:buClr>
                <a:srgbClr val="000000"/>
              </a:buClr>
              <a:buSzPts val="2400"/>
              <a:buFont typeface="Arial" pitchFamily="34" charset="0"/>
              <a:buChar char="•"/>
            </a:pPr>
            <a:r>
              <a:rPr lang="et-EE" sz="2000" dirty="0" smtClean="0">
                <a:solidFill>
                  <a:schemeClr val="tx1"/>
                </a:solidFill>
              </a:rPr>
              <a:t>huvigrupid on kaasatud kooli strateegilisse juhtimisse (laiapõhjalised töögrupid)</a:t>
            </a:r>
          </a:p>
          <a:p>
            <a:pPr lvl="0" indent="-381000">
              <a:spcBef>
                <a:spcPts val="0"/>
              </a:spcBef>
              <a:buSzPts val="2400"/>
              <a:buFont typeface="Arial" pitchFamily="34" charset="0"/>
              <a:buChar char="•"/>
            </a:pPr>
            <a:r>
              <a:rPr lang="et-EE" sz="2000" dirty="0" smtClean="0">
                <a:solidFill>
                  <a:schemeClr val="tx1"/>
                </a:solidFill>
              </a:rPr>
              <a:t>toimiv süsteemne sisehindamine ( </a:t>
            </a:r>
            <a:r>
              <a:rPr lang="et-EE" sz="2000" u="sng" dirty="0" smtClean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val="tx"/>
                    </a:ext>
                  </a:extLst>
                </a:hlinkClick>
              </a:rPr>
              <a:t>Kooli areng</a:t>
            </a:r>
            <a:r>
              <a:rPr lang="et-EE" sz="2000" dirty="0" smtClean="0">
                <a:solidFill>
                  <a:schemeClr val="tx1"/>
                </a:solidFill>
              </a:rPr>
              <a:t>)</a:t>
            </a:r>
          </a:p>
          <a:p>
            <a:pPr lvl="0" indent="-381000">
              <a:spcBef>
                <a:spcPts val="0"/>
              </a:spcBef>
              <a:buSzPts val="2400"/>
              <a:buFont typeface="Arial" pitchFamily="34" charset="0"/>
              <a:buChar char="•"/>
            </a:pPr>
            <a:r>
              <a:rPr lang="et-EE" sz="2000" dirty="0" smtClean="0">
                <a:solidFill>
                  <a:schemeClr val="tx1"/>
                </a:solidFill>
              </a:rPr>
              <a:t>kooli maine on jätkuvalt positiivne</a:t>
            </a:r>
          </a:p>
          <a:p>
            <a:pPr lvl="0" indent="-381000">
              <a:spcBef>
                <a:spcPts val="0"/>
              </a:spcBef>
              <a:buSzPts val="2400"/>
              <a:buFont typeface="Arial" pitchFamily="34" charset="0"/>
              <a:buChar char="•"/>
            </a:pPr>
            <a:r>
              <a:rPr lang="et-EE" sz="2000" dirty="0" smtClean="0">
                <a:solidFill>
                  <a:schemeClr val="tx1"/>
                </a:solidFill>
              </a:rPr>
              <a:t>toimiv meeskonnatöö (ainetevaheline lõiming, ühisprojektid </a:t>
            </a:r>
            <a:r>
              <a:rPr lang="et-EE" sz="2000" dirty="0" smtClean="0">
                <a:solidFill>
                  <a:schemeClr val="tx1"/>
                </a:solidFill>
              </a:rPr>
              <a:t>ja-üritused, </a:t>
            </a:r>
            <a:r>
              <a:rPr lang="et-EE" sz="2000" dirty="0" err="1" smtClean="0">
                <a:solidFill>
                  <a:schemeClr val="tx1"/>
                </a:solidFill>
              </a:rPr>
              <a:t>sisekoolitused</a:t>
            </a:r>
            <a:r>
              <a:rPr lang="et-EE" sz="2000" dirty="0" smtClean="0">
                <a:solidFill>
                  <a:schemeClr val="tx1"/>
                </a:solidFill>
              </a:rPr>
              <a:t> ja jagamised </a:t>
            </a:r>
            <a:r>
              <a:rPr lang="et-EE" sz="2000" dirty="0" smtClean="0">
                <a:solidFill>
                  <a:schemeClr val="tx1"/>
                </a:solidFill>
              </a:rPr>
              <a:t>jms)</a:t>
            </a:r>
          </a:p>
          <a:p>
            <a:pPr lvl="0" indent="-228600">
              <a:spcBef>
                <a:spcPts val="0"/>
              </a:spcBef>
              <a:buSzPts val="2400"/>
              <a:buNone/>
            </a:pPr>
            <a:endParaRPr lang="et-EE" sz="2000" b="1" dirty="0" smtClean="0"/>
          </a:p>
          <a:p>
            <a:pPr lvl="0" indent="-381000">
              <a:spcBef>
                <a:spcPts val="0"/>
              </a:spcBef>
              <a:buSzPts val="2400"/>
              <a:buNone/>
            </a:pPr>
            <a:endParaRPr lang="et-EE" sz="2000" dirty="0" smtClean="0"/>
          </a:p>
          <a:p>
            <a:endParaRPr lang="et-EE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t-EE"/>
          </a:p>
        </p:txBody>
      </p:sp>
      <p:sp>
        <p:nvSpPr>
          <p:cNvPr id="5" name="Google Shape;133;p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600" dirty="0"/>
              <a:t>Kadrina Keskkooli areng 2016-2020 </a:t>
            </a: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>
            <a:spLocks noGrp="1"/>
          </p:cNvSpPr>
          <p:nvPr>
            <p:ph type="title"/>
          </p:nvPr>
        </p:nvSpPr>
        <p:spPr>
          <a:xfrm>
            <a:off x="1081138" y="259890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t-EE" sz="3600"/>
              <a:t>Kadrina Keskkooli areng 2016-2020</a:t>
            </a:r>
            <a:endParaRPr/>
          </a:p>
        </p:txBody>
      </p:sp>
      <p:sp>
        <p:nvSpPr>
          <p:cNvPr id="142" name="Google Shape;142;p6"/>
          <p:cNvSpPr txBox="1">
            <a:spLocks noGrp="1"/>
          </p:cNvSpPr>
          <p:nvPr>
            <p:ph type="body" idx="1"/>
          </p:nvPr>
        </p:nvSpPr>
        <p:spPr>
          <a:xfrm>
            <a:off x="1154880" y="1285567"/>
            <a:ext cx="7499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000" dirty="0">
                <a:solidFill>
                  <a:srgbClr val="0033CC"/>
                </a:solidFill>
              </a:rPr>
              <a:t>Vajalikud arendustegevused: 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t-EE" sz="2000" dirty="0" smtClean="0"/>
              <a:t>kooli </a:t>
            </a:r>
            <a:r>
              <a:rPr lang="et-EE" sz="2000" dirty="0"/>
              <a:t>PR tegevus kooli maine ja tuntuse tagamiseks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t-EE" sz="2000" dirty="0"/>
              <a:t>õppijate ja õpetajate tunnustussüsteemi arendamine kõigi osapoolte motiveerimiseks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t-EE" sz="2000" dirty="0"/>
              <a:t>õpetajate järelkasvu tagamine KOOLI JÄTKUSUUTLIKKUSE TAGAMISEKS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t-EE" sz="2000" dirty="0"/>
              <a:t>koostöö arendamine ettevõtetega õppetöö mitmekesistamiseks ja lõimimiseks eluga</a:t>
            </a:r>
            <a:endParaRPr sz="2000" dirty="0">
              <a:solidFill>
                <a:srgbClr val="FF0000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t-EE" sz="2000" dirty="0"/>
              <a:t>materiaal -tehnilise baasi kaasajastamine õppeprotsessi </a:t>
            </a:r>
            <a:r>
              <a:rPr lang="et-EE" sz="2000" dirty="0" smtClean="0"/>
              <a:t>toetamiseks</a:t>
            </a:r>
            <a:endParaRPr sz="20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t-EE" sz="2000" dirty="0"/>
              <a:t>IT-baasi jätkuv kaasajastamine digipädevuste arendamiseks</a:t>
            </a:r>
            <a:endParaRPr sz="2000" dirty="0"/>
          </a:p>
        </p:txBody>
      </p:sp>
      <p:sp>
        <p:nvSpPr>
          <p:cNvPr id="143" name="Google Shape;143;p6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>
            <a:spLocks noGrp="1"/>
          </p:cNvSpPr>
          <p:nvPr>
            <p:ph type="body" idx="1"/>
          </p:nvPr>
        </p:nvSpPr>
        <p:spPr>
          <a:xfrm>
            <a:off x="1231869" y="1235795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9144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440"/>
              <a:buFont typeface="Noto Sans Symbols"/>
              <a:buChar char="⮚"/>
            </a:pPr>
            <a:r>
              <a:rPr lang="et-EE" sz="2000" b="1" dirty="0">
                <a:solidFill>
                  <a:srgbClr val="C00000"/>
                </a:solidFill>
              </a:rPr>
              <a:t>Kadrina Keskkool on tugev kogukonnakool:</a:t>
            </a:r>
            <a:endParaRPr sz="2000" b="1" dirty="0">
              <a:solidFill>
                <a:srgbClr val="C00000"/>
              </a:solidFill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▪"/>
            </a:pPr>
            <a:r>
              <a:rPr lang="et-EE" sz="2000" b="1" dirty="0">
                <a:solidFill>
                  <a:srgbClr val="0033CC"/>
                </a:solidFill>
              </a:rPr>
              <a:t>Koostöö</a:t>
            </a:r>
            <a:r>
              <a:rPr lang="et-EE" sz="2000" dirty="0">
                <a:solidFill>
                  <a:srgbClr val="0033CC"/>
                </a:solidFill>
              </a:rPr>
              <a:t> Lääne-Virumaa ja ümberkaudsete maakondade KOVde põhikoolide ja gümnaasiumitega, valla ettevõtete, lastevanemate, õpilaste ja KOViga</a:t>
            </a:r>
            <a:r>
              <a:rPr lang="et-EE" sz="2000" dirty="0"/>
              <a:t>: </a:t>
            </a:r>
            <a:endParaRPr sz="2000" dirty="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Wingdings 2" pitchFamily="18" charset="2"/>
              <a:buChar char="P"/>
            </a:pPr>
            <a:r>
              <a:rPr lang="et-EE" sz="2000" dirty="0">
                <a:solidFill>
                  <a:schemeClr val="dk1"/>
                </a:solidFill>
              </a:rPr>
              <a:t>ümberkaudsete valdade õpilaste värbamine </a:t>
            </a:r>
            <a:r>
              <a:rPr lang="et-EE" sz="2000" dirty="0" smtClean="0">
                <a:solidFill>
                  <a:schemeClr val="dk1"/>
                </a:solidFill>
              </a:rPr>
              <a:t>gümnaasiumiastmesse, </a:t>
            </a:r>
            <a:endParaRPr sz="2000" dirty="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Wingdings 2" pitchFamily="18" charset="2"/>
              <a:buChar char="P"/>
            </a:pPr>
            <a:r>
              <a:rPr lang="et-EE" sz="2000" dirty="0"/>
              <a:t>koostöövõrgustiku loomine </a:t>
            </a:r>
            <a:r>
              <a:rPr lang="et-EE" sz="2000" dirty="0" smtClean="0"/>
              <a:t>haridusasutustega,</a:t>
            </a:r>
            <a:endParaRPr sz="2000" dirty="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Wingdings 2" pitchFamily="18" charset="2"/>
              <a:buChar char="P"/>
            </a:pPr>
            <a:r>
              <a:rPr lang="et-EE" sz="2000" dirty="0"/>
              <a:t>õpilaste ja õpetaja </a:t>
            </a:r>
            <a:r>
              <a:rPr lang="et-EE" sz="2000" dirty="0" smtClean="0"/>
              <a:t>vahetus,</a:t>
            </a:r>
            <a:endParaRPr sz="2000" dirty="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Wingdings 2" pitchFamily="18" charset="2"/>
              <a:buChar char="P"/>
            </a:pPr>
            <a:r>
              <a:rPr lang="et-EE" sz="2000" dirty="0"/>
              <a:t>ühisüritused valla </a:t>
            </a:r>
            <a:r>
              <a:rPr lang="et-EE" sz="2000" dirty="0" smtClean="0"/>
              <a:t>organisatsioonidega,</a:t>
            </a:r>
            <a:endParaRPr sz="2000" dirty="0"/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Wingdings 2" pitchFamily="18" charset="2"/>
              <a:buChar char="P"/>
            </a:pPr>
            <a:r>
              <a:rPr lang="et-EE" sz="2000" dirty="0"/>
              <a:t>lapsevanematel on võimalus läbida kursuseid koos </a:t>
            </a:r>
            <a:r>
              <a:rPr lang="et-EE" sz="2000" dirty="0" smtClean="0"/>
              <a:t>lastega,</a:t>
            </a:r>
            <a:endParaRPr sz="2000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Wingdings 2" pitchFamily="18" charset="2"/>
              <a:buChar char="P"/>
            </a:pPr>
            <a:r>
              <a:rPr lang="et-EE" sz="2000" dirty="0"/>
              <a:t>õpilased on kaasatud kooli </a:t>
            </a:r>
            <a:r>
              <a:rPr lang="et-EE" sz="2000" dirty="0" smtClean="0"/>
              <a:t>arendamisse,</a:t>
            </a:r>
            <a:endParaRPr sz="2000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Wingdings 2" pitchFamily="18" charset="2"/>
              <a:buChar char="P"/>
            </a:pPr>
            <a:r>
              <a:rPr lang="et-EE" sz="2000" dirty="0"/>
              <a:t>laialdasem PR-tegevus maine kujundamisel</a:t>
            </a:r>
            <a:endParaRPr sz="2000" dirty="0"/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40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</a:pPr>
            <a:endParaRPr sz="2000" dirty="0"/>
          </a:p>
          <a:p>
            <a:pPr marL="365125" lvl="0" indent="-1809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2000" dirty="0"/>
          </a:p>
        </p:txBody>
      </p:sp>
      <p:sp>
        <p:nvSpPr>
          <p:cNvPr id="149" name="Google Shape;149;p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8</a:t>
            </a:fld>
            <a:endParaRPr/>
          </a:p>
        </p:txBody>
      </p:sp>
      <p:sp>
        <p:nvSpPr>
          <p:cNvPr id="150" name="Google Shape;150;p7"/>
          <p:cNvSpPr txBox="1">
            <a:spLocks noGrp="1"/>
          </p:cNvSpPr>
          <p:nvPr>
            <p:ph type="title"/>
          </p:nvPr>
        </p:nvSpPr>
        <p:spPr>
          <a:xfrm>
            <a:off x="948403" y="230393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200"/>
              <a:t>Kadrina Keskkooli areng- väljakutsed</a:t>
            </a:r>
            <a:endParaRPr sz="24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>
            <a:spLocks noGrp="1"/>
          </p:cNvSpPr>
          <p:nvPr>
            <p:ph type="body" idx="1"/>
          </p:nvPr>
        </p:nvSpPr>
        <p:spPr>
          <a:xfrm>
            <a:off x="1066390" y="1433052"/>
            <a:ext cx="7499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00"/>
              <a:buFont typeface="Noto Sans Symbols"/>
              <a:buChar char="⮚"/>
            </a:pPr>
            <a:r>
              <a:rPr lang="et-EE" sz="2400" dirty="0">
                <a:solidFill>
                  <a:srgbClr val="C00000"/>
                </a:solidFill>
              </a:rPr>
              <a:t>Kool pakub kaasaegseid arenguvõimalusi:</a:t>
            </a:r>
            <a:endParaRPr sz="2400" dirty="0"/>
          </a:p>
          <a:p>
            <a:pPr marL="457200" lvl="0" indent="-3873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00"/>
              <a:buFont typeface="Wingdings" pitchFamily="2" charset="2"/>
              <a:buChar char="ü"/>
            </a:pPr>
            <a:r>
              <a:rPr lang="et-EE" sz="2400" dirty="0"/>
              <a:t>Õppetöö aluseks gümnaasiumiastmes on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t-EE" sz="2400" dirty="0">
                <a:solidFill>
                  <a:srgbClr val="0070C0"/>
                </a:solidFill>
              </a:rPr>
              <a:t> </a:t>
            </a:r>
            <a:r>
              <a:rPr lang="et-EE" sz="2400" dirty="0" smtClean="0">
                <a:solidFill>
                  <a:srgbClr val="0070C0"/>
                </a:solidFill>
              </a:rPr>
              <a:t>    </a:t>
            </a:r>
            <a:r>
              <a:rPr lang="et-EE" sz="2400" dirty="0" smtClean="0">
                <a:solidFill>
                  <a:srgbClr val="0033CC"/>
                </a:solidFill>
              </a:rPr>
              <a:t>ÕPPESUUNAD </a:t>
            </a:r>
            <a:r>
              <a:rPr lang="et-EE" sz="2400" dirty="0">
                <a:solidFill>
                  <a:srgbClr val="0033CC"/>
                </a:solidFill>
              </a:rPr>
              <a:t>LOTE, HUSO, INTE </a:t>
            </a:r>
            <a:endParaRPr sz="2400" dirty="0">
              <a:solidFill>
                <a:srgbClr val="0033CC"/>
              </a:solidFill>
            </a:endParaRPr>
          </a:p>
          <a:p>
            <a:pPr marL="457200" lvl="0" indent="-3873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00"/>
              <a:buFont typeface="Wingdings" pitchFamily="2" charset="2"/>
              <a:buChar char="ü"/>
            </a:pPr>
            <a:r>
              <a:rPr lang="et-EE" sz="2400" dirty="0"/>
              <a:t>Suundade </a:t>
            </a:r>
            <a:r>
              <a:rPr lang="et-EE" sz="2400" dirty="0" smtClean="0"/>
              <a:t>sisu </a:t>
            </a:r>
            <a:r>
              <a:rPr lang="et-EE" sz="2400" dirty="0"/>
              <a:t>uuendamine</a:t>
            </a:r>
            <a:endParaRPr sz="24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Wingdings" pitchFamily="2" charset="2"/>
              <a:buChar char="ü"/>
            </a:pPr>
            <a:r>
              <a:rPr lang="et-EE" sz="2400" dirty="0"/>
              <a:t>Moodulõpe, personaalne õpirada</a:t>
            </a:r>
            <a:endParaRPr sz="24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Wingdings" pitchFamily="2" charset="2"/>
              <a:buChar char="ü"/>
            </a:pPr>
            <a:r>
              <a:rPr lang="et-EE" sz="2400" dirty="0"/>
              <a:t>Formaalse õppe ühendamine mitteformaalse õppega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endParaRPr sz="2400" dirty="0"/>
          </a:p>
        </p:txBody>
      </p:sp>
      <p:sp>
        <p:nvSpPr>
          <p:cNvPr id="157" name="Google Shape;157;p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t-EE"/>
              <a:pPr marL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9</a:t>
            </a:fld>
            <a:endParaRPr/>
          </a:p>
        </p:txBody>
      </p:sp>
      <p:sp>
        <p:nvSpPr>
          <p:cNvPr id="158" name="Google Shape;158;p8"/>
          <p:cNvSpPr txBox="1">
            <a:spLocks noGrp="1"/>
          </p:cNvSpPr>
          <p:nvPr>
            <p:ph type="title"/>
          </p:nvPr>
        </p:nvSpPr>
        <p:spPr>
          <a:xfrm>
            <a:off x="1128713" y="339725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t-EE" sz="3200"/>
              <a:t>Kadrina Keskkooli areng- väljakutsed 2</a:t>
            </a:r>
            <a:endParaRPr sz="24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lstice">
  <a:themeElements>
    <a:clrScheme name="Origin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2477</Words>
  <Application>Microsoft Office PowerPoint</Application>
  <PresentationFormat>Ekraaniseanss (4:3)</PresentationFormat>
  <Paragraphs>417</Paragraphs>
  <Slides>38</Slides>
  <Notes>37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38</vt:i4>
      </vt:variant>
    </vt:vector>
  </HeadingPairs>
  <TitlesOfParts>
    <vt:vector size="45" baseType="lpstr">
      <vt:lpstr>Arial</vt:lpstr>
      <vt:lpstr>Calibri</vt:lpstr>
      <vt:lpstr>Noto Sans Symbols</vt:lpstr>
      <vt:lpstr>Verdana</vt:lpstr>
      <vt:lpstr>Wingdings</vt:lpstr>
      <vt:lpstr>Wingdings 2</vt:lpstr>
      <vt:lpstr>Solstice</vt:lpstr>
      <vt:lpstr>    Kadrina Keskkooli arendamine 2025   Tegevusmudel </vt:lpstr>
      <vt:lpstr>Lähtepositsioon - Arvo</vt:lpstr>
      <vt:lpstr>            </vt:lpstr>
      <vt:lpstr>Kadrina Keskkooli areng 2016-2020</vt:lpstr>
      <vt:lpstr>Kadrina Keskkooli areng 2016-2020 </vt:lpstr>
      <vt:lpstr>Kadrina Keskkooli areng 2016-2020 </vt:lpstr>
      <vt:lpstr>Kadrina Keskkooli areng 2016-2020</vt:lpstr>
      <vt:lpstr>Kadrina Keskkooli areng- väljakutsed</vt:lpstr>
      <vt:lpstr>Kadrina Keskkooli areng- väljakutsed 2</vt:lpstr>
      <vt:lpstr>Kadrina Keskkooli areng -väljakutsed 3</vt:lpstr>
      <vt:lpstr>Kadrina Keskkooli areng 2025 - Kersti</vt:lpstr>
      <vt:lpstr>Kadrina Keskkooli areng 2025</vt:lpstr>
      <vt:lpstr>Küsimusi?  Paus 10 minutit</vt:lpstr>
      <vt:lpstr>Kadrina Keskkooli tegevusmudel</vt:lpstr>
      <vt:lpstr>Kadrina Keskkooli tegevusmudel – kasusaajad – Arvo</vt:lpstr>
      <vt:lpstr>Kadrina Keskkooli tegevusmudel – kasusaajad 2</vt:lpstr>
      <vt:lpstr>Kadrina Keskkooli tegevusmudel – kasusaajad 3</vt:lpstr>
      <vt:lpstr>Kadrina Keskkooli  tegevusmudel – väärtuspakkumine - Kersti</vt:lpstr>
      <vt:lpstr>Kadrina Keskkooli tegevusmudel – väärtuspakkumine 2</vt:lpstr>
      <vt:lpstr>Kadrina Keskkooli tegevusmudel – kommunikatsioon ja PR - Egert</vt:lpstr>
      <vt:lpstr>Kadrina Keskkooli tegevusmudel – kommunikatsioon ja PR  2</vt:lpstr>
      <vt:lpstr>Kadrina Keskkooli tegevusmudel – õppe- ja kasvatusprotsess (metoodika, korraldus)  – Ingrid  </vt:lpstr>
      <vt:lpstr> </vt:lpstr>
      <vt:lpstr>Kadrina Keskkooli tegevusmudel – õppe- ja kasvatusprotsess (metoodika, korraldus)  3  </vt:lpstr>
      <vt:lpstr>Kadrina Keskkooli tegevusmudel – õppe- ja kasvatusprotsess (metoodika, korraldus)  4  </vt:lpstr>
      <vt:lpstr>Kadrina Keskkooli tegevusmudel – õppe- ja kasvatusprotsess (metoodika, korraldus)  5  </vt:lpstr>
      <vt:lpstr>Kadrina Keskkooli tegevusmudel – õppe- ja kasvatusprotsess (metoodika, korraldus)  6  </vt:lpstr>
      <vt:lpstr>Kadrina Keskkooli tegevusmudel – õppe- ja kasvatusprotsess (metoodika, korraldus)  7  </vt:lpstr>
      <vt:lpstr>Kadrina Keskkooli tegevusmudel – õppe- ja kasvatusprotsess (metoodika, korraldus)    </vt:lpstr>
      <vt:lpstr>Ettevõtlikkuspädevuse arendamise kontseptsioon Kadrina Keskkoolis</vt:lpstr>
      <vt:lpstr>Kadrina Keskkooli tegevusmudel – võtmetegevused – Kersti</vt:lpstr>
      <vt:lpstr>Kadrina Keskkooli tegevusmudel – võtmetegevused 2</vt:lpstr>
      <vt:lpstr>Kadrina Keskkooli tegevusmudel – võtmetegevused 3</vt:lpstr>
      <vt:lpstr>Kadrina Keskkooli tegevusmudel – võtmetegevused 4</vt:lpstr>
      <vt:lpstr>Kadrina Keskkooli tegevusmudel – peamised ressursid - Arvo</vt:lpstr>
      <vt:lpstr>Kadrina Keskkooli tegevusmudel – tulud-kulud – Arvo</vt:lpstr>
      <vt:lpstr>Kadrina Keskkooli väärtuspakkumine – hindamine, mõõtmine – Arvo </vt:lpstr>
      <vt:lpstr>Kokkuvõte - Arvo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Kadrina Keskkooli arendamine 2025   Tegevusmudel </dc:title>
  <dc:creator>Kersti</dc:creator>
  <cp:lastModifiedBy>Arvo Pani</cp:lastModifiedBy>
  <cp:revision>10</cp:revision>
  <dcterms:modified xsi:type="dcterms:W3CDTF">2021-04-21T16:28:10Z</dcterms:modified>
</cp:coreProperties>
</file>