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rbera-Bold" panose="02000800000000000000" charset="-70"/>
      <p:regular r:id="rId19"/>
    </p:embeddedFont>
    <p:embeddedFont>
      <p:font typeface="Gerbera-Light" panose="02000300000000000000" charset="-7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3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2455" autoAdjust="0"/>
  </p:normalViewPr>
  <p:slideViewPr>
    <p:cSldViewPr>
      <p:cViewPr>
        <p:scale>
          <a:sx n="40" d="100"/>
          <a:sy n="40" d="100"/>
        </p:scale>
        <p:origin x="1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leaf with white lines&#10;&#10;Description automatically generated">
            <a:extLst>
              <a:ext uri="{FF2B5EF4-FFF2-40B4-BE49-F238E27FC236}">
                <a16:creationId xmlns:a16="http://schemas.microsoft.com/office/drawing/2014/main" id="{DC46E4F1-984A-B7CF-D2E0-70CF4AA8A4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-310505"/>
            <a:ext cx="7543800" cy="10671601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4150953" y="6515100"/>
            <a:ext cx="3143226" cy="850690"/>
          </a:xfrm>
          <a:custGeom>
            <a:avLst/>
            <a:gdLst/>
            <a:ahLst/>
            <a:cxnLst/>
            <a:rect l="l" t="t" r="r" b="b"/>
            <a:pathLst>
              <a:path w="3143226" h="850690">
                <a:moveTo>
                  <a:pt x="0" y="0"/>
                </a:moveTo>
                <a:lnTo>
                  <a:pt x="3143227" y="0"/>
                </a:lnTo>
                <a:lnTo>
                  <a:pt x="3143227" y="850690"/>
                </a:lnTo>
                <a:lnTo>
                  <a:pt x="0" y="850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 dirty="0">
              <a:latin typeface="Gerbera-Bold" panose="02000800000000000000" charset="-7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50953" y="3824415"/>
            <a:ext cx="9986093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6"/>
              </a:lnSpc>
            </a:pPr>
            <a:r>
              <a:rPr lang="en-US" sz="7299" dirty="0">
                <a:solidFill>
                  <a:srgbClr val="03CC32"/>
                </a:solidFill>
                <a:latin typeface="Gerbera-Bold" panose="02000800000000000000" charset="-70"/>
              </a:rPr>
              <a:t>Kadrina </a:t>
            </a:r>
            <a:r>
              <a:rPr lang="en-US" sz="7299" dirty="0" err="1">
                <a:solidFill>
                  <a:srgbClr val="03CC32"/>
                </a:solidFill>
                <a:latin typeface="Gerbera-Bold" panose="02000800000000000000" charset="-70"/>
              </a:rPr>
              <a:t>valla</a:t>
            </a:r>
            <a:r>
              <a:rPr lang="en-US" sz="7299" dirty="0">
                <a:solidFill>
                  <a:srgbClr val="03CC32"/>
                </a:solidFill>
                <a:latin typeface="Gerbera-Bold" panose="02000800000000000000" charset="-70"/>
              </a:rPr>
              <a:t> </a:t>
            </a:r>
          </a:p>
          <a:p>
            <a:pPr>
              <a:lnSpc>
                <a:spcPts val="8686"/>
              </a:lnSpc>
            </a:pPr>
            <a:r>
              <a:rPr lang="en-US" sz="7299" dirty="0">
                <a:solidFill>
                  <a:srgbClr val="03CC32"/>
                </a:solidFill>
                <a:latin typeface="Gerbera-Bold" panose="02000800000000000000" charset="-70"/>
              </a:rPr>
              <a:t>2024. </a:t>
            </a:r>
            <a:r>
              <a:rPr lang="en-US" sz="7299" dirty="0" err="1">
                <a:solidFill>
                  <a:srgbClr val="03CC32"/>
                </a:solidFill>
                <a:latin typeface="Gerbera-Bold" panose="02000800000000000000" charset="-70"/>
              </a:rPr>
              <a:t>aasta</a:t>
            </a:r>
            <a:r>
              <a:rPr lang="en-US" sz="7299" dirty="0">
                <a:solidFill>
                  <a:srgbClr val="03CC32"/>
                </a:solidFill>
                <a:latin typeface="Gerbera-Bold" panose="02000800000000000000" charset="-70"/>
              </a:rPr>
              <a:t> </a:t>
            </a:r>
            <a:r>
              <a:rPr lang="en-US" sz="7299" dirty="0" err="1">
                <a:solidFill>
                  <a:srgbClr val="03CC32"/>
                </a:solidFill>
                <a:latin typeface="Gerbera-Bold" panose="02000800000000000000" charset="-70"/>
              </a:rPr>
              <a:t>eelarve</a:t>
            </a:r>
            <a:r>
              <a:rPr lang="et-EE" sz="7299">
                <a:solidFill>
                  <a:srgbClr val="03CC32"/>
                </a:solidFill>
                <a:latin typeface="Gerbera-Bold" panose="02000800000000000000" charset="-70"/>
              </a:rPr>
              <a:t> </a:t>
            </a:r>
            <a:endParaRPr lang="en-US" sz="7299" dirty="0">
              <a:solidFill>
                <a:srgbClr val="03CC32"/>
              </a:solidFill>
              <a:latin typeface="Gerbera-Bold" panose="02000800000000000000" charset="-7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22251" y="777139"/>
            <a:ext cx="14833898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Investeerimistegevus</a:t>
            </a:r>
            <a:r>
              <a:rPr lang="et-EE" sz="6000" dirty="0">
                <a:solidFill>
                  <a:srgbClr val="03CC32"/>
                </a:solidFill>
                <a:latin typeface="Gerbera-Bold"/>
              </a:rPr>
              <a:t> -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antavad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toetused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9DF56F-5748-573E-6BAE-805A783C2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187524"/>
              </p:ext>
            </p:extLst>
          </p:nvPr>
        </p:nvGraphicFramePr>
        <p:xfrm>
          <a:off x="1422251" y="2691063"/>
          <a:ext cx="15443498" cy="6324598"/>
        </p:xfrm>
        <a:graphic>
          <a:graphicData uri="http://schemas.openxmlformats.org/drawingml/2006/table">
            <a:tbl>
              <a:tblPr firstRow="1" bandRow="1"/>
              <a:tblGrid>
                <a:gridCol w="12023721">
                  <a:extLst>
                    <a:ext uri="{9D8B030D-6E8A-4147-A177-3AD203B41FA5}">
                      <a16:colId xmlns:a16="http://schemas.microsoft.com/office/drawing/2014/main" val="723860275"/>
                    </a:ext>
                  </a:extLst>
                </a:gridCol>
                <a:gridCol w="3419777">
                  <a:extLst>
                    <a:ext uri="{9D8B030D-6E8A-4147-A177-3AD203B41FA5}">
                      <a16:colId xmlns:a16="http://schemas.microsoft.com/office/drawing/2014/main" val="2036219653"/>
                    </a:ext>
                  </a:extLst>
                </a:gridCol>
              </a:tblGrid>
              <a:tr h="90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Eelnõu 2024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14577"/>
                  </a:ext>
                </a:extLst>
              </a:tr>
              <a:tr h="90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Põhivara soetamiseks  antavad toetused kokku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93 300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008670"/>
                  </a:ext>
                </a:extLst>
              </a:tr>
              <a:tr h="90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Hajaasustuse programmi toetus</a:t>
                      </a:r>
                      <a:endParaRPr lang="et-EE" sz="2800" b="0" i="0" u="none" strike="noStrike" noProof="1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55 000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93830"/>
                  </a:ext>
                </a:extLst>
              </a:tr>
              <a:tr h="90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Vee-ja kanalisatsioonisüsteemide parendamise toetus</a:t>
                      </a:r>
                      <a:endParaRPr lang="et-EE" sz="2800" b="0" i="0" u="none" strike="noStrike" noProof="1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01998"/>
                  </a:ext>
                </a:extLst>
              </a:tr>
              <a:tr h="90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Eraparklate rajamise toetus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63812"/>
                  </a:ext>
                </a:extLst>
              </a:tr>
              <a:tr h="90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Erateede korrashoiu toetus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28707"/>
                  </a:ext>
                </a:extLst>
              </a:tr>
              <a:tr h="903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Rakvere Haigla investeerimistoetus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8 300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940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3A1CE58-F3E7-EC2C-DF7B-CA850570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024" y="9163784"/>
            <a:ext cx="2017951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56CEEE-9B3E-DB90-FE49-DF43A8D2924C}"/>
              </a:ext>
            </a:extLst>
          </p:cNvPr>
          <p:cNvSpPr txBox="1"/>
          <p:nvPr/>
        </p:nvSpPr>
        <p:spPr>
          <a:xfrm>
            <a:off x="1524000" y="1181100"/>
            <a:ext cx="1211580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43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Investeerimistegevus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t-EE" sz="6000" dirty="0">
                <a:solidFill>
                  <a:srgbClr val="03CC32"/>
                </a:solidFill>
                <a:latin typeface="Gerbera-Bold"/>
              </a:rPr>
              <a:t>-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saadavad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toetused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9B1734-C085-1035-3897-6DB3350EB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29654"/>
              </p:ext>
            </p:extLst>
          </p:nvPr>
        </p:nvGraphicFramePr>
        <p:xfrm>
          <a:off x="1524000" y="3390900"/>
          <a:ext cx="15697200" cy="5867398"/>
        </p:xfrm>
        <a:graphic>
          <a:graphicData uri="http://schemas.openxmlformats.org/drawingml/2006/table">
            <a:tbl>
              <a:tblPr firstRow="1" bandRow="1"/>
              <a:tblGrid>
                <a:gridCol w="12487149">
                  <a:extLst>
                    <a:ext uri="{9D8B030D-6E8A-4147-A177-3AD203B41FA5}">
                      <a16:colId xmlns:a16="http://schemas.microsoft.com/office/drawing/2014/main" val="1367080114"/>
                    </a:ext>
                  </a:extLst>
                </a:gridCol>
                <a:gridCol w="3210051">
                  <a:extLst>
                    <a:ext uri="{9D8B030D-6E8A-4147-A177-3AD203B41FA5}">
                      <a16:colId xmlns:a16="http://schemas.microsoft.com/office/drawing/2014/main" val="419522967"/>
                    </a:ext>
                  </a:extLst>
                </a:gridCol>
              </a:tblGrid>
              <a:tr h="841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Eelnõu 2024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72120"/>
                  </a:ext>
                </a:extLst>
              </a:tr>
              <a:tr h="841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Põhivara soetamiseks saadavad toetused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308 500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58159"/>
                  </a:ext>
                </a:extLst>
              </a:tr>
              <a:tr h="1659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MKM toetus Kadrina raudteejaama ühendamiseks kergteede võrgustikuga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209251"/>
                  </a:ext>
                </a:extLst>
              </a:tr>
              <a:tr h="841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Alevikeskuse väljaehitamise toetus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63 500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2421"/>
                  </a:ext>
                </a:extLst>
              </a:tr>
              <a:tr h="841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Hajaasustuse </a:t>
                      </a:r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programmi toetusteks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25 000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98426"/>
                  </a:ext>
                </a:extLst>
              </a:tr>
              <a:tr h="841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Kadrina terviseraja arendamise toetus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5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00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38200" y="571500"/>
            <a:ext cx="1691640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B050"/>
                </a:solidFill>
                <a:latin typeface="Gerbera-Bold"/>
              </a:rPr>
              <a:t>Informatsioon</a:t>
            </a:r>
            <a:r>
              <a:rPr lang="en-US" sz="4000" dirty="0">
                <a:solidFill>
                  <a:srgbClr val="00B050"/>
                </a:solidFill>
                <a:latin typeface="Gerbera-Bold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Gerbera-Bold"/>
              </a:rPr>
              <a:t>kehtivate</a:t>
            </a:r>
            <a:r>
              <a:rPr lang="en-US" sz="4000" dirty="0">
                <a:solidFill>
                  <a:srgbClr val="00B050"/>
                </a:solidFill>
                <a:latin typeface="Gerbera-Bold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Gerbera-Bold"/>
              </a:rPr>
              <a:t>laenulepingute</a:t>
            </a:r>
            <a:r>
              <a:rPr lang="en-US" sz="4000" dirty="0">
                <a:solidFill>
                  <a:srgbClr val="00B050"/>
                </a:solidFill>
                <a:latin typeface="Gerbera-Bold"/>
              </a:rPr>
              <a:t> ja </a:t>
            </a:r>
            <a:r>
              <a:rPr lang="en-US" sz="4000" dirty="0" err="1">
                <a:solidFill>
                  <a:srgbClr val="00B050"/>
                </a:solidFill>
                <a:latin typeface="Gerbera-Bold"/>
              </a:rPr>
              <a:t>nende</a:t>
            </a:r>
            <a:r>
              <a:rPr lang="en-US" sz="4000" dirty="0">
                <a:solidFill>
                  <a:srgbClr val="00B050"/>
                </a:solidFill>
                <a:latin typeface="Gerbera-Bold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Gerbera-Bold"/>
              </a:rPr>
              <a:t>tingimuste</a:t>
            </a:r>
            <a:r>
              <a:rPr lang="en-US" sz="4000" dirty="0">
                <a:solidFill>
                  <a:srgbClr val="00B050"/>
                </a:solidFill>
                <a:latin typeface="Gerbera-Bold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Gerbera-Bold"/>
              </a:rPr>
              <a:t>koh</a:t>
            </a:r>
            <a:r>
              <a:rPr lang="et-EE" sz="4000" dirty="0">
                <a:solidFill>
                  <a:srgbClr val="00B050"/>
                </a:solidFill>
                <a:latin typeface="Gerbera-Bold"/>
              </a:rPr>
              <a:t>t</a:t>
            </a:r>
            <a:r>
              <a:rPr lang="en-US" sz="4000" dirty="0">
                <a:solidFill>
                  <a:srgbClr val="00B050"/>
                </a:solidFill>
                <a:latin typeface="Gerbera-Bold"/>
              </a:rPr>
              <a:t>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A13609-3751-AACC-B875-292AD1280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56768"/>
              </p:ext>
            </p:extLst>
          </p:nvPr>
        </p:nvGraphicFramePr>
        <p:xfrm>
          <a:off x="2095500" y="1409700"/>
          <a:ext cx="14097000" cy="8305800"/>
        </p:xfrm>
        <a:graphic>
          <a:graphicData uri="http://schemas.openxmlformats.org/drawingml/2006/table">
            <a:tbl>
              <a:tblPr firstRow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2520024148"/>
                    </a:ext>
                  </a:extLst>
                </a:gridCol>
                <a:gridCol w="1871061">
                  <a:extLst>
                    <a:ext uri="{9D8B030D-6E8A-4147-A177-3AD203B41FA5}">
                      <a16:colId xmlns:a16="http://schemas.microsoft.com/office/drawing/2014/main" val="3876246574"/>
                    </a:ext>
                  </a:extLst>
                </a:gridCol>
                <a:gridCol w="3311325">
                  <a:extLst>
                    <a:ext uri="{9D8B030D-6E8A-4147-A177-3AD203B41FA5}">
                      <a16:colId xmlns:a16="http://schemas.microsoft.com/office/drawing/2014/main" val="299167161"/>
                    </a:ext>
                  </a:extLst>
                </a:gridCol>
                <a:gridCol w="1523214">
                  <a:extLst>
                    <a:ext uri="{9D8B030D-6E8A-4147-A177-3AD203B41FA5}">
                      <a16:colId xmlns:a16="http://schemas.microsoft.com/office/drawing/2014/main" val="69362327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37917347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0975581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65620286"/>
                    </a:ext>
                  </a:extLst>
                </a:gridCol>
              </a:tblGrid>
              <a:tr h="85016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Krediidiasutus/ leping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Tagastamis-tähtaeg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Intressimäär (baasintress+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Kehtiv baasintress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Jääk seisuga 31.12.2023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Põhiosa tagasimakse 2024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Eeldatav intressi-makse 2024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45169"/>
                  </a:ext>
                </a:extLst>
              </a:tr>
              <a:tr h="850162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panga marginaal)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381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40462"/>
                  </a:ext>
                </a:extLst>
              </a:tr>
              <a:tr h="666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Laenukohustised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LHV Pank 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39754"/>
                  </a:ext>
                </a:extLst>
              </a:tr>
              <a:tr h="666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KL-2001515KA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15.05.2025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6 kuu EURIBOR +0,63%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4,085%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251 747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177 704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8 200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854861"/>
                  </a:ext>
                </a:extLst>
              </a:tr>
              <a:tr h="666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LL-20200825KV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13.12.2030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6 kuu EURIBOR +1,15%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3,937%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910 000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130 000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44 000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58211"/>
                  </a:ext>
                </a:extLst>
              </a:tr>
              <a:tr h="666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Laenukohustised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SEB Pank 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76919"/>
                  </a:ext>
                </a:extLst>
              </a:tr>
              <a:tr h="666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Laen 2019025451 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19.12.2025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6 kuu EURIBOR +1,17%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3,618%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156 000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78 000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6 100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36725"/>
                  </a:ext>
                </a:extLst>
              </a:tr>
              <a:tr h="666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Laenukohustised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Swedbank 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99123"/>
                  </a:ext>
                </a:extLst>
              </a:tr>
              <a:tr h="666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Laen 21-656630-JI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31.12.2031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6 kuu EURIBOR +0,68%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4,107%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640 000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80 000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30 000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95039"/>
                  </a:ext>
                </a:extLst>
              </a:tr>
              <a:tr h="1275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sv-SE" sz="20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Laen 23-021385-JI (võtame välja detsember 2023)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28.12.2033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6 kuu EURIBOR +1,0%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4,125%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900 000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90 000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41 700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327132"/>
                  </a:ext>
                </a:extLst>
              </a:tr>
              <a:tr h="666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Kokku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2 857 747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555 704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130 000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408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5773DC-F2D0-42BD-1DBD-1E88446AD833}"/>
              </a:ext>
            </a:extLst>
          </p:cNvPr>
          <p:cNvSpPr/>
          <p:nvPr/>
        </p:nvSpPr>
        <p:spPr>
          <a:xfrm>
            <a:off x="14097000" y="8496300"/>
            <a:ext cx="3143226" cy="850690"/>
          </a:xfrm>
          <a:custGeom>
            <a:avLst/>
            <a:gdLst/>
            <a:ahLst/>
            <a:cxnLst/>
            <a:rect l="l" t="t" r="r" b="b"/>
            <a:pathLst>
              <a:path w="3143226" h="850690">
                <a:moveTo>
                  <a:pt x="0" y="0"/>
                </a:moveTo>
                <a:lnTo>
                  <a:pt x="3143227" y="0"/>
                </a:lnTo>
                <a:lnTo>
                  <a:pt x="3143227" y="850690"/>
                </a:lnTo>
                <a:lnTo>
                  <a:pt x="0" y="850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t-EE" dirty="0">
              <a:latin typeface="Gerbera-Bold" panose="0200080000000000000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8807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leaf with white lines&#10;&#10;Description automatically generated">
            <a:extLst>
              <a:ext uri="{FF2B5EF4-FFF2-40B4-BE49-F238E27FC236}">
                <a16:creationId xmlns:a16="http://schemas.microsoft.com/office/drawing/2014/main" id="{4E4407AB-B39A-7FC3-8ACD-ACE9F0C8A0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028" y="-300095"/>
            <a:ext cx="7696200" cy="10887189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124200" y="1562100"/>
            <a:ext cx="12039600" cy="933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6000" dirty="0">
                <a:solidFill>
                  <a:srgbClr val="03CC32"/>
                </a:solidFill>
                <a:latin typeface="Gerbera-Bold"/>
              </a:rPr>
              <a:t>2024.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aasta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eelarve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prioriteedid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62200" y="3536452"/>
            <a:ext cx="18869631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et-EE" sz="5699" dirty="0">
                <a:solidFill>
                  <a:srgbClr val="000000"/>
                </a:solidFill>
                <a:latin typeface="Gerbera-Light"/>
              </a:rPr>
              <a:t>Hoida põhitegevuse tulem positiivne </a:t>
            </a:r>
          </a:p>
          <a:p>
            <a:pPr>
              <a:lnSpc>
                <a:spcPts val="7979"/>
              </a:lnSpc>
            </a:pP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Kvaliteetse</a:t>
            </a:r>
            <a:r>
              <a:rPr lang="en-US" sz="5699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avaliku</a:t>
            </a:r>
            <a:r>
              <a:rPr lang="en-US" sz="5699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teenuse</a:t>
            </a:r>
            <a:r>
              <a:rPr lang="en-US" sz="5699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tagamine</a:t>
            </a:r>
            <a:r>
              <a:rPr lang="en-US" sz="5699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kõikides</a:t>
            </a:r>
            <a:r>
              <a:rPr lang="en-US" sz="5699" dirty="0">
                <a:solidFill>
                  <a:srgbClr val="000000"/>
                </a:solidFill>
                <a:latin typeface="Gerbera-Light"/>
              </a:rPr>
              <a:t> </a:t>
            </a:r>
          </a:p>
          <a:p>
            <a:pPr>
              <a:lnSpc>
                <a:spcPts val="7979"/>
              </a:lnSpc>
            </a:pP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valla</a:t>
            </a:r>
            <a:r>
              <a:rPr lang="en-US" sz="5699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tegevusvaldkondades</a:t>
            </a:r>
            <a:endParaRPr lang="en-US" sz="5699" dirty="0">
              <a:solidFill>
                <a:srgbClr val="000000"/>
              </a:solidFill>
              <a:latin typeface="Gerbera-Light"/>
            </a:endParaRPr>
          </a:p>
          <a:p>
            <a:pPr>
              <a:lnSpc>
                <a:spcPts val="7979"/>
              </a:lnSpc>
            </a:pP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Jätkuv</a:t>
            </a:r>
            <a:r>
              <a:rPr lang="en-US" sz="5699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Gerbera-Light"/>
              </a:rPr>
              <a:t>investeerimistegevus</a:t>
            </a:r>
            <a:endParaRPr lang="en-US" sz="5699" dirty="0">
              <a:solidFill>
                <a:srgbClr val="000000"/>
              </a:solidFill>
              <a:latin typeface="Gerbera-Light"/>
            </a:endParaRPr>
          </a:p>
          <a:p>
            <a:pPr>
              <a:lnSpc>
                <a:spcPts val="6299"/>
              </a:lnSpc>
            </a:pPr>
            <a:endParaRPr lang="en-US" sz="5699" dirty="0">
              <a:solidFill>
                <a:srgbClr val="000000"/>
              </a:solidFill>
              <a:latin typeface="Gerbera-Light"/>
            </a:endParaRPr>
          </a:p>
          <a:p>
            <a:pPr>
              <a:lnSpc>
                <a:spcPts val="6128"/>
              </a:lnSpc>
              <a:spcBef>
                <a:spcPct val="0"/>
              </a:spcBef>
            </a:pPr>
            <a:endParaRPr lang="en-US" sz="5699" dirty="0">
              <a:solidFill>
                <a:srgbClr val="000000"/>
              </a:solidFill>
              <a:latin typeface="Gerbera-Ligh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97126" y="3771900"/>
            <a:ext cx="422782" cy="598290"/>
          </a:xfrm>
          <a:custGeom>
            <a:avLst/>
            <a:gdLst/>
            <a:ahLst/>
            <a:cxnLst/>
            <a:rect l="l" t="t" r="r" b="b"/>
            <a:pathLst>
              <a:path w="422782" h="598290">
                <a:moveTo>
                  <a:pt x="0" y="0"/>
                </a:moveTo>
                <a:lnTo>
                  <a:pt x="422782" y="0"/>
                </a:lnTo>
                <a:lnTo>
                  <a:pt x="422782" y="598290"/>
                </a:lnTo>
                <a:lnTo>
                  <a:pt x="0" y="598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5" name="Freeform 5"/>
          <p:cNvSpPr/>
          <p:nvPr/>
        </p:nvSpPr>
        <p:spPr>
          <a:xfrm>
            <a:off x="1597126" y="4844355"/>
            <a:ext cx="422782" cy="598290"/>
          </a:xfrm>
          <a:custGeom>
            <a:avLst/>
            <a:gdLst/>
            <a:ahLst/>
            <a:cxnLst/>
            <a:rect l="l" t="t" r="r" b="b"/>
            <a:pathLst>
              <a:path w="422782" h="598290">
                <a:moveTo>
                  <a:pt x="0" y="0"/>
                </a:moveTo>
                <a:lnTo>
                  <a:pt x="422782" y="0"/>
                </a:lnTo>
                <a:lnTo>
                  <a:pt x="422782" y="598290"/>
                </a:lnTo>
                <a:lnTo>
                  <a:pt x="0" y="598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1619373" y="6819900"/>
            <a:ext cx="422782" cy="598290"/>
          </a:xfrm>
          <a:custGeom>
            <a:avLst/>
            <a:gdLst/>
            <a:ahLst/>
            <a:cxnLst/>
            <a:rect l="l" t="t" r="r" b="b"/>
            <a:pathLst>
              <a:path w="422782" h="598290">
                <a:moveTo>
                  <a:pt x="0" y="0"/>
                </a:moveTo>
                <a:lnTo>
                  <a:pt x="422782" y="0"/>
                </a:lnTo>
                <a:lnTo>
                  <a:pt x="422782" y="598290"/>
                </a:lnTo>
                <a:lnTo>
                  <a:pt x="0" y="598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28439" y="-525451"/>
            <a:ext cx="8011937" cy="11337901"/>
          </a:xfrm>
          <a:custGeom>
            <a:avLst/>
            <a:gdLst/>
            <a:ahLst/>
            <a:cxnLst/>
            <a:rect l="l" t="t" r="r" b="b"/>
            <a:pathLst>
              <a:path w="8011937" h="11337901">
                <a:moveTo>
                  <a:pt x="0" y="0"/>
                </a:moveTo>
                <a:lnTo>
                  <a:pt x="8011937" y="0"/>
                </a:lnTo>
                <a:lnTo>
                  <a:pt x="8011937" y="11337902"/>
                </a:lnTo>
                <a:lnTo>
                  <a:pt x="0" y="11337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TextBox 3"/>
          <p:cNvSpPr txBox="1"/>
          <p:nvPr/>
        </p:nvSpPr>
        <p:spPr>
          <a:xfrm>
            <a:off x="1675555" y="1746408"/>
            <a:ext cx="16308489" cy="918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dirty="0" err="1">
                <a:solidFill>
                  <a:srgbClr val="000000"/>
                </a:solidFill>
                <a:latin typeface="Gerbera-Bold"/>
              </a:rPr>
              <a:t>Põhitegevuse</a:t>
            </a:r>
            <a:r>
              <a:rPr lang="en-US" sz="4799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Gerbera-Bold"/>
              </a:rPr>
              <a:t>tulud</a:t>
            </a:r>
            <a:r>
              <a:rPr lang="en-US" sz="4799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Gerbera-Bold"/>
              </a:rPr>
              <a:t>suurenevad</a:t>
            </a:r>
            <a:r>
              <a:rPr lang="en-US" sz="4799" dirty="0">
                <a:solidFill>
                  <a:srgbClr val="000000"/>
                </a:solidFill>
                <a:latin typeface="Gerbera-Bold"/>
              </a:rPr>
              <a:t> 4% </a:t>
            </a:r>
          </a:p>
          <a:p>
            <a:r>
              <a:rPr lang="en-US" sz="4799" dirty="0" err="1">
                <a:solidFill>
                  <a:srgbClr val="000000"/>
                </a:solidFill>
                <a:latin typeface="Gerbera-Bold"/>
              </a:rPr>
              <a:t>Põhitegevuse</a:t>
            </a:r>
            <a:r>
              <a:rPr lang="en-US" sz="4799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Gerbera-Bold"/>
              </a:rPr>
              <a:t>kulud</a:t>
            </a:r>
            <a:r>
              <a:rPr lang="en-US" sz="4799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Gerbera-Bold"/>
              </a:rPr>
              <a:t>suurenevad</a:t>
            </a:r>
            <a:r>
              <a:rPr lang="en-US" sz="4799" dirty="0">
                <a:solidFill>
                  <a:srgbClr val="000000"/>
                </a:solidFill>
                <a:latin typeface="Gerbera-Bold"/>
              </a:rPr>
              <a:t> 4%</a:t>
            </a:r>
            <a:br>
              <a:rPr lang="et-EE" sz="4799" dirty="0">
                <a:solidFill>
                  <a:srgbClr val="000000"/>
                </a:solidFill>
                <a:latin typeface="Gerbera-Bold"/>
              </a:rPr>
            </a:br>
            <a:br>
              <a:rPr lang="et-EE" sz="4799" dirty="0">
                <a:solidFill>
                  <a:srgbClr val="000000"/>
                </a:solidFill>
                <a:latin typeface="Gerbera-Bold"/>
              </a:rPr>
            </a:br>
            <a:r>
              <a:rPr lang="en-US" sz="4500" dirty="0" err="1">
                <a:solidFill>
                  <a:srgbClr val="03CC32"/>
                </a:solidFill>
                <a:latin typeface="Gerbera-Bold" panose="02000800000000000000" charset="-70"/>
              </a:rPr>
              <a:t>Põhitegevuse</a:t>
            </a:r>
            <a:r>
              <a:rPr lang="en-US" sz="4500" dirty="0">
                <a:solidFill>
                  <a:srgbClr val="03CC32"/>
                </a:solidFill>
                <a:latin typeface="Gerbera-Bold" panose="02000800000000000000" charset="-70"/>
              </a:rPr>
              <a:t> </a:t>
            </a:r>
            <a:r>
              <a:rPr lang="en-US" sz="4500" dirty="0" err="1">
                <a:solidFill>
                  <a:srgbClr val="03CC32"/>
                </a:solidFill>
                <a:latin typeface="Gerbera-Bold" panose="02000800000000000000" charset="-70"/>
              </a:rPr>
              <a:t>tulud</a:t>
            </a:r>
            <a:endParaRPr lang="en-US" sz="4500" dirty="0">
              <a:solidFill>
                <a:srgbClr val="03CC32"/>
              </a:solidFill>
              <a:latin typeface="Gerbera-Bold" panose="02000800000000000000" charset="-70"/>
            </a:endParaRPr>
          </a:p>
          <a:p>
            <a:pPr marL="571500" indent="-571500">
              <a:buBlip>
                <a:blip r:embed="rId3"/>
              </a:buBlip>
            </a:pPr>
            <a:r>
              <a:rPr lang="et-EE" sz="3200" dirty="0">
                <a:solidFill>
                  <a:srgbClr val="000000"/>
                </a:solidFill>
                <a:latin typeface="Gerbera-Bold"/>
              </a:rPr>
              <a:t>v</a:t>
            </a:r>
            <a:r>
              <a:rPr lang="en-US" sz="3200" dirty="0" err="1">
                <a:solidFill>
                  <a:srgbClr val="000000"/>
                </a:solidFill>
                <a:latin typeface="Gerbera-Bold"/>
              </a:rPr>
              <a:t>õrreldes</a:t>
            </a:r>
            <a:r>
              <a:rPr lang="en-US" sz="3200" dirty="0">
                <a:solidFill>
                  <a:srgbClr val="000000"/>
                </a:solidFill>
                <a:latin typeface="Gerbera-Bold"/>
              </a:rPr>
              <a:t> 2023</a:t>
            </a:r>
            <a:r>
              <a:rPr lang="et-EE" sz="3200" dirty="0">
                <a:solidFill>
                  <a:srgbClr val="000000"/>
                </a:solidFill>
                <a:latin typeface="Gerbera-Bold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Gerbera-Bold"/>
              </a:rPr>
              <a:t>aasta</a:t>
            </a:r>
            <a:r>
              <a:rPr lang="en-US" sz="3200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erbera-Bold"/>
              </a:rPr>
              <a:t>eelarvega</a:t>
            </a:r>
            <a:r>
              <a:rPr lang="en-US" sz="3200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erbera-Bold"/>
              </a:rPr>
              <a:t>suureneb</a:t>
            </a:r>
            <a:r>
              <a:rPr lang="en-US" sz="3200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erbera-Bold"/>
              </a:rPr>
              <a:t>üksikisiku</a:t>
            </a:r>
            <a:r>
              <a:rPr lang="en-US" sz="3200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erbera-Bold"/>
              </a:rPr>
              <a:t>tulumaks</a:t>
            </a:r>
            <a:r>
              <a:rPr lang="en-US" sz="3200" dirty="0">
                <a:solidFill>
                  <a:srgbClr val="000000"/>
                </a:solidFill>
                <a:latin typeface="Gerbera-Bold"/>
              </a:rPr>
              <a:t> 13%</a:t>
            </a:r>
          </a:p>
          <a:p>
            <a:pPr>
              <a:lnSpc>
                <a:spcPts val="5460"/>
              </a:lnSpc>
            </a:pPr>
            <a:r>
              <a:rPr lang="en-US" sz="3200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t-EE" sz="3200" dirty="0">
                <a:solidFill>
                  <a:srgbClr val="000000"/>
                </a:solidFill>
                <a:latin typeface="Gerbera-Light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Gerbera-Light"/>
              </a:rPr>
              <a:t>lisandub</a:t>
            </a:r>
            <a:r>
              <a:rPr lang="en-US" sz="2800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erbera-Light"/>
              </a:rPr>
              <a:t>tulumaks</a:t>
            </a:r>
            <a:r>
              <a:rPr lang="en-US" sz="2800" dirty="0">
                <a:solidFill>
                  <a:srgbClr val="000000"/>
                </a:solidFill>
                <a:latin typeface="Gerbera-Ligh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erbera-Light"/>
              </a:rPr>
              <a:t>pensionituludelt</a:t>
            </a:r>
            <a:r>
              <a:rPr lang="et-EE" sz="2800" dirty="0">
                <a:solidFill>
                  <a:srgbClr val="000000"/>
                </a:solidFill>
                <a:latin typeface="Gerbera-Light"/>
              </a:rPr>
              <a:t>.</a:t>
            </a:r>
          </a:p>
          <a:p>
            <a:pPr marL="571500" indent="-571500">
              <a:lnSpc>
                <a:spcPts val="5460"/>
              </a:lnSpc>
              <a:buBlip>
                <a:blip r:embed="rId3"/>
              </a:buBlip>
            </a:pPr>
            <a:r>
              <a:rPr lang="en-US" sz="3200" dirty="0" err="1">
                <a:solidFill>
                  <a:srgbClr val="000000"/>
                </a:solidFill>
                <a:latin typeface="Gerbera-Bold"/>
              </a:rPr>
              <a:t>maamaks</a:t>
            </a:r>
            <a:r>
              <a:rPr lang="en-US" sz="3200" dirty="0">
                <a:solidFill>
                  <a:srgbClr val="000000"/>
                </a:solidFill>
                <a:latin typeface="Gerbera-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erbera-Bold"/>
              </a:rPr>
              <a:t>suureneb</a:t>
            </a:r>
            <a:r>
              <a:rPr lang="en-US" sz="3200" dirty="0">
                <a:solidFill>
                  <a:srgbClr val="000000"/>
                </a:solidFill>
                <a:latin typeface="Gerbera-Bold"/>
              </a:rPr>
              <a:t> 2,6% </a:t>
            </a:r>
            <a:r>
              <a:rPr lang="et-EE" sz="3200" dirty="0">
                <a:solidFill>
                  <a:srgbClr val="000000"/>
                </a:solidFill>
                <a:latin typeface="Gerbera-Bold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Gerbera-Light" panose="02000300000000000000" charset="-70"/>
              </a:rPr>
              <a:t>uued</a:t>
            </a:r>
            <a:r>
              <a:rPr lang="en-US" sz="2800" dirty="0">
                <a:solidFill>
                  <a:srgbClr val="000000"/>
                </a:solidFill>
                <a:latin typeface="Gerbera-Light" panose="02000300000000000000" charset="-70"/>
              </a:rPr>
              <a:t> maa </a:t>
            </a:r>
            <a:r>
              <a:rPr lang="en-US" sz="2800" dirty="0" err="1">
                <a:solidFill>
                  <a:srgbClr val="000000"/>
                </a:solidFill>
                <a:latin typeface="Gerbera-Light" panose="02000300000000000000" charset="-70"/>
              </a:rPr>
              <a:t>maksustamishinnad</a:t>
            </a:r>
            <a:r>
              <a:rPr lang="en-US" sz="2800" dirty="0">
                <a:solidFill>
                  <a:srgbClr val="000000"/>
                </a:solidFill>
                <a:latin typeface="Gerbera-Light" panose="02000300000000000000" charset="-70"/>
              </a:rPr>
              <a:t> ja 10% </a:t>
            </a:r>
            <a:r>
              <a:rPr lang="en-US" sz="2800" dirty="0" err="1">
                <a:solidFill>
                  <a:srgbClr val="000000"/>
                </a:solidFill>
                <a:latin typeface="Gerbera-Light" panose="02000300000000000000" charset="-70"/>
              </a:rPr>
              <a:t>piirang</a:t>
            </a:r>
            <a:r>
              <a:rPr lang="et-EE" sz="2800" dirty="0">
                <a:solidFill>
                  <a:srgbClr val="000000"/>
                </a:solidFill>
                <a:latin typeface="Gerbera-Light" panose="02000300000000000000" charset="-70"/>
              </a:rPr>
              <a:t>.</a:t>
            </a:r>
          </a:p>
          <a:p>
            <a:pPr marL="571500" indent="-571500">
              <a:lnSpc>
                <a:spcPts val="5460"/>
              </a:lnSpc>
              <a:buBlip>
                <a:blip r:embed="rId3"/>
              </a:buBlip>
            </a:pPr>
            <a:r>
              <a:rPr lang="et-EE" sz="3200" b="1" dirty="0">
                <a:latin typeface="Gerbera-Bold" panose="02000800000000000000" charset="-70"/>
                <a:cs typeface="Times New Roman" panose="02020603050405020304" pitchFamily="18" charset="0"/>
              </a:rPr>
              <a:t>toetused riigieelarvest vähenevad esialgse info järgi 5,6</a:t>
            </a:r>
            <a:r>
              <a:rPr lang="et-EE" sz="3200" dirty="0">
                <a:latin typeface="Gerbera-Bold" panose="02000800000000000000" charset="-70"/>
                <a:cs typeface="Times New Roman" panose="02020603050405020304" pitchFamily="18" charset="0"/>
              </a:rPr>
              <a:t>% </a:t>
            </a:r>
            <a:r>
              <a:rPr lang="et-E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t-EE" sz="2800" dirty="0">
                <a:latin typeface="Gerbera-Light" panose="02000300000000000000" charset="-70"/>
                <a:cs typeface="Times New Roman" panose="02020603050405020304" pitchFamily="18" charset="0"/>
              </a:rPr>
              <a:t>ära jäävad toetused eakate hoolekandeks, asendushoolduseks ja matusetoetus.</a:t>
            </a:r>
          </a:p>
          <a:p>
            <a:pPr marL="571500" indent="-571500">
              <a:lnSpc>
                <a:spcPts val="5460"/>
              </a:lnSpc>
              <a:buBlip>
                <a:blip r:embed="rId3"/>
              </a:buBlip>
            </a:pPr>
            <a:r>
              <a:rPr lang="et-EE" sz="3200" b="1" dirty="0">
                <a:latin typeface="Gerbera-Bold" panose="02000800000000000000" charset="-70"/>
                <a:cs typeface="Times New Roman" panose="02020603050405020304" pitchFamily="18" charset="0"/>
              </a:rPr>
              <a:t>tulud kaupade ja teenuste müügist vähenevad 16,9% </a:t>
            </a:r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t-EE" sz="2800" dirty="0">
                <a:latin typeface="Gerbera-Light" panose="02000300000000000000" charset="-70"/>
                <a:cs typeface="Times New Roman" panose="02020603050405020304" pitchFamily="18" charset="0"/>
              </a:rPr>
              <a:t>lasteaia toitlustamine, õpilaskohad</a:t>
            </a:r>
          </a:p>
          <a:p>
            <a:pPr marL="571500" indent="-571500">
              <a:lnSpc>
                <a:spcPts val="5460"/>
              </a:lnSpc>
              <a:buBlip>
                <a:blip r:embed="rId3"/>
              </a:buBlip>
            </a:pPr>
            <a:endParaRPr lang="en-US" sz="3200" dirty="0">
              <a:solidFill>
                <a:srgbClr val="000000"/>
              </a:solidFill>
              <a:latin typeface="Gerbera-Light" panose="02000300000000000000" charset="-70"/>
            </a:endParaRPr>
          </a:p>
          <a:p>
            <a:pPr>
              <a:lnSpc>
                <a:spcPts val="6299"/>
              </a:lnSpc>
              <a:spcBef>
                <a:spcPct val="0"/>
              </a:spcBef>
            </a:pPr>
            <a:endParaRPr lang="en-US" sz="3900" dirty="0">
              <a:solidFill>
                <a:srgbClr val="000000"/>
              </a:solidFill>
              <a:latin typeface="Gerbe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57600" y="481337"/>
            <a:ext cx="12344400" cy="933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6000" dirty="0">
                <a:solidFill>
                  <a:srgbClr val="03CC32"/>
                </a:solidFill>
                <a:latin typeface="Gerbera-Bold"/>
              </a:rPr>
              <a:t>2024</a:t>
            </a:r>
            <a:r>
              <a:rPr lang="et-EE" sz="6000" dirty="0">
                <a:solidFill>
                  <a:srgbClr val="03CC32"/>
                </a:solidFill>
                <a:latin typeface="Gerbera-Bold"/>
              </a:rPr>
              <a:t>.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aasta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eelarve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põhinäitajad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2705100"/>
            <a:ext cx="17501345" cy="608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3CC32"/>
                </a:solidFill>
                <a:latin typeface="Gerbera-Bold" panose="02000800000000000000" charset="-70"/>
              </a:rPr>
              <a:t>Põhitegevuse</a:t>
            </a:r>
            <a:r>
              <a:rPr lang="en-US" sz="4000" dirty="0">
                <a:solidFill>
                  <a:srgbClr val="03CC32"/>
                </a:solidFill>
                <a:latin typeface="Gerbera-Bold" panose="02000800000000000000" charset="-70"/>
              </a:rPr>
              <a:t> </a:t>
            </a:r>
            <a:r>
              <a:rPr lang="et-EE" sz="4000" dirty="0">
                <a:solidFill>
                  <a:srgbClr val="03CC32"/>
                </a:solidFill>
                <a:latin typeface="Gerbera-Bold" panose="02000800000000000000" charset="-70"/>
              </a:rPr>
              <a:t>k</a:t>
            </a:r>
            <a:r>
              <a:rPr lang="en-US" sz="4000" dirty="0" err="1">
                <a:solidFill>
                  <a:srgbClr val="03CC32"/>
                </a:solidFill>
                <a:latin typeface="Gerbera-Bold" panose="02000800000000000000" charset="-70"/>
              </a:rPr>
              <a:t>ulud</a:t>
            </a:r>
            <a:endParaRPr lang="et-EE" sz="3200" dirty="0">
              <a:solidFill>
                <a:srgbClr val="03CC32"/>
              </a:solidFill>
              <a:latin typeface="Gerbera-Bold" panose="02000800000000000000" charset="-70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t-EE" sz="3200" dirty="0">
                <a:latin typeface="Gerbera-Bold" panose="02000800000000000000" charset="-70"/>
              </a:rPr>
              <a:t>Sotsiaaltoetused suurenevad 42,1% - </a:t>
            </a:r>
            <a:r>
              <a:rPr lang="et-EE" sz="2800" dirty="0">
                <a:latin typeface="Gerbera-Light" panose="02000300000000000000" charset="-70"/>
              </a:rPr>
              <a:t>eakate hoolekandereform </a:t>
            </a:r>
            <a:endParaRPr lang="et-EE" sz="3200" dirty="0">
              <a:latin typeface="Gerbera-Light" panose="02000300000000000000" charset="-70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t-EE" sz="3200" dirty="0">
                <a:latin typeface="Gerbera-Bold" panose="02000800000000000000" charset="-70"/>
              </a:rPr>
              <a:t>Toetused tegevuskuludeks suurenevad 15,1%  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t-EE" sz="3200" dirty="0">
                <a:latin typeface="Gerbera-Bold" panose="02000800000000000000" charset="-70"/>
              </a:rPr>
              <a:t>Tööjõukulud suurenevad  2,9% - </a:t>
            </a:r>
            <a:r>
              <a:rPr lang="et-EE" sz="2800" dirty="0">
                <a:latin typeface="Gerbera-Light" panose="02000300000000000000" charset="-70"/>
              </a:rPr>
              <a:t>mitmete muutujate koosmõju – muudatused struktuuris, töötasude tõus kuni 5%, õpetajate tööjõukulude toetuse sõltuvus õpilaste arvust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t-EE" sz="3200" dirty="0">
                <a:latin typeface="Gerbera-Bold" panose="02000800000000000000" charset="-70"/>
              </a:rPr>
              <a:t>Majandamiskulud vähenevad 1,6% -</a:t>
            </a:r>
            <a:r>
              <a:rPr lang="et-EE" sz="3200" dirty="0"/>
              <a:t> </a:t>
            </a:r>
            <a:r>
              <a:rPr lang="et-EE" sz="3200" dirty="0">
                <a:latin typeface="Gerbera-Light" panose="02000300000000000000" charset="-70"/>
              </a:rPr>
              <a:t>arvestuspõhimõtte muutus seoses eakate hoolekandereformiga</a:t>
            </a:r>
          </a:p>
          <a:p>
            <a:pPr>
              <a:lnSpc>
                <a:spcPts val="7419"/>
              </a:lnSpc>
              <a:spcBef>
                <a:spcPct val="0"/>
              </a:spcBef>
            </a:pPr>
            <a:endParaRPr lang="en-US" sz="3200" dirty="0"/>
          </a:p>
        </p:txBody>
      </p:sp>
      <p:sp>
        <p:nvSpPr>
          <p:cNvPr id="4" name="TextBox 4"/>
          <p:cNvSpPr txBox="1"/>
          <p:nvPr/>
        </p:nvSpPr>
        <p:spPr>
          <a:xfrm>
            <a:off x="2055560" y="800100"/>
            <a:ext cx="14176880" cy="93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6000" dirty="0">
                <a:solidFill>
                  <a:srgbClr val="03CC32"/>
                </a:solidFill>
                <a:latin typeface="Gerbera-Bold"/>
              </a:rPr>
              <a:t>2024</a:t>
            </a:r>
            <a:r>
              <a:rPr lang="et-EE" sz="6000" dirty="0">
                <a:solidFill>
                  <a:srgbClr val="03CC32"/>
                </a:solidFill>
                <a:latin typeface="Gerbera-Bold"/>
              </a:rPr>
              <a:t>.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aasta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eelarve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põhinäitajad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347015" y="-525451"/>
            <a:ext cx="8011937" cy="11337901"/>
          </a:xfrm>
          <a:custGeom>
            <a:avLst/>
            <a:gdLst/>
            <a:ahLst/>
            <a:cxnLst/>
            <a:rect l="l" t="t" r="r" b="b"/>
            <a:pathLst>
              <a:path w="8011937" h="11337901">
                <a:moveTo>
                  <a:pt x="0" y="0"/>
                </a:moveTo>
                <a:lnTo>
                  <a:pt x="8011937" y="0"/>
                </a:lnTo>
                <a:lnTo>
                  <a:pt x="8011937" y="11337902"/>
                </a:lnTo>
                <a:lnTo>
                  <a:pt x="0" y="113379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/>
            </a:stretch>
          </a:blipFill>
        </p:spPr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10965" y="419100"/>
            <a:ext cx="7533035" cy="913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Põhitegevuse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tulud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DD271A-E8BB-ED5F-02A4-23111B726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18617"/>
              </p:ext>
            </p:extLst>
          </p:nvPr>
        </p:nvGraphicFramePr>
        <p:xfrm>
          <a:off x="1747217" y="1562100"/>
          <a:ext cx="15011399" cy="8153404"/>
        </p:xfrm>
        <a:graphic>
          <a:graphicData uri="http://schemas.openxmlformats.org/drawingml/2006/table">
            <a:tbl>
              <a:tblPr firstRow="1" bandRow="1"/>
              <a:tblGrid>
                <a:gridCol w="9247234">
                  <a:extLst>
                    <a:ext uri="{9D8B030D-6E8A-4147-A177-3AD203B41FA5}">
                      <a16:colId xmlns:a16="http://schemas.microsoft.com/office/drawing/2014/main" val="2076232787"/>
                    </a:ext>
                  </a:extLst>
                </a:gridCol>
                <a:gridCol w="2965146">
                  <a:extLst>
                    <a:ext uri="{9D8B030D-6E8A-4147-A177-3AD203B41FA5}">
                      <a16:colId xmlns:a16="http://schemas.microsoft.com/office/drawing/2014/main" val="1211858369"/>
                    </a:ext>
                  </a:extLst>
                </a:gridCol>
                <a:gridCol w="2799019">
                  <a:extLst>
                    <a:ext uri="{9D8B030D-6E8A-4147-A177-3AD203B41FA5}">
                      <a16:colId xmlns:a16="http://schemas.microsoft.com/office/drawing/2014/main" val="590657995"/>
                    </a:ext>
                  </a:extLst>
                </a:gridCol>
              </a:tblGrid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Kirje nimetus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Eelarve 2023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Eelnõu 2024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934071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PÕHITEGEVUSE TULUD KOKKU 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9 525 330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9 904 100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85624"/>
                  </a:ext>
                </a:extLst>
              </a:tr>
              <a:tr h="670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Maksutulud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5 577 500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6 282 000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8331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 Füüsilise isiku tulumaks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5 400 000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6 100 000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945967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 Maamaks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175 500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180 000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369103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 Reklaamimaks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41919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fi-FI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Tulud kaupade ja teenuste müügist</a:t>
                      </a:r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512 100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425 500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419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Saadud toetused tegevuskuludeks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3 263 000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3 081 600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89023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  Tasandusfond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505 837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35961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  Toetusfond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2 757 163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2 681 600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53323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Muud saadud toetused tegevuskuludeks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159 360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103 000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93808"/>
                  </a:ext>
                </a:extLst>
              </a:tr>
              <a:tr h="68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Muud tegevustulud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13 370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12 000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765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14500" y="571500"/>
            <a:ext cx="1294532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Põhitegevuse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kulud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majandusliku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sisu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järgi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96C226-283B-51EB-8196-5AEB77D0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32443"/>
              </p:ext>
            </p:extLst>
          </p:nvPr>
        </p:nvGraphicFramePr>
        <p:xfrm>
          <a:off x="1714500" y="2324100"/>
          <a:ext cx="14858999" cy="7112695"/>
        </p:xfrm>
        <a:graphic>
          <a:graphicData uri="http://schemas.openxmlformats.org/drawingml/2006/table">
            <a:tbl>
              <a:tblPr firstRow="1" bandRow="1"/>
              <a:tblGrid>
                <a:gridCol w="8290894">
                  <a:extLst>
                    <a:ext uri="{9D8B030D-6E8A-4147-A177-3AD203B41FA5}">
                      <a16:colId xmlns:a16="http://schemas.microsoft.com/office/drawing/2014/main" val="2915390562"/>
                    </a:ext>
                  </a:extLst>
                </a:gridCol>
                <a:gridCol w="3184881">
                  <a:extLst>
                    <a:ext uri="{9D8B030D-6E8A-4147-A177-3AD203B41FA5}">
                      <a16:colId xmlns:a16="http://schemas.microsoft.com/office/drawing/2014/main" val="805442440"/>
                    </a:ext>
                  </a:extLst>
                </a:gridCol>
                <a:gridCol w="3383224">
                  <a:extLst>
                    <a:ext uri="{9D8B030D-6E8A-4147-A177-3AD203B41FA5}">
                      <a16:colId xmlns:a16="http://schemas.microsoft.com/office/drawing/2014/main" val="2814159871"/>
                    </a:ext>
                  </a:extLst>
                </a:gridCol>
              </a:tblGrid>
              <a:tr h="796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Kirje nimetus    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Eelarve 2023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Eelnõu 2024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11084"/>
                  </a:ext>
                </a:extLst>
              </a:tr>
              <a:tr h="701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PÕHITEGEVUSE KULUD KOKKU 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9 164 805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9 535 000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77588"/>
                  </a:ext>
                </a:extLst>
              </a:tr>
              <a:tr h="701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noProof="1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Antud toetused tegevuskuludeks</a:t>
                      </a:r>
                      <a:endParaRPr lang="et-EE" sz="2800" b="1" i="0" u="none" strike="noStrike" noProof="1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859 125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1 090 000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17333"/>
                  </a:ext>
                </a:extLst>
              </a:tr>
              <a:tr h="1403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1" i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Sotsiaalabi- ja muud toetused füüsilistele isikutele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374 137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531 800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90904"/>
                  </a:ext>
                </a:extLst>
              </a:tr>
              <a:tr h="701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Sihtotstarbelised toetused tegevuskuludeks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i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484 988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558 200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43936"/>
                  </a:ext>
                </a:extLst>
              </a:tr>
              <a:tr h="701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Muud tegevuskulud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8 305 680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8 445 000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97672"/>
                  </a:ext>
                </a:extLst>
              </a:tr>
              <a:tr h="701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Tööjõukulud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5 345 130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5 499 600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32968"/>
                  </a:ext>
                </a:extLst>
              </a:tr>
              <a:tr h="701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400" b="1" i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   Majandamiskulud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2 951 988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2 905 000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66878"/>
                  </a:ext>
                </a:extLst>
              </a:tr>
              <a:tr h="701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Muud kulud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8 562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40 400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4474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60041" y="571500"/>
            <a:ext cx="15567918" cy="761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3CC32"/>
                </a:solidFill>
                <a:latin typeface="Gerbera-Bold"/>
              </a:rPr>
              <a:t>Põhitegevuse</a:t>
            </a:r>
            <a:r>
              <a:rPr lang="en-US" sz="48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4800" dirty="0" err="1">
                <a:solidFill>
                  <a:srgbClr val="03CC32"/>
                </a:solidFill>
                <a:latin typeface="Gerbera-Bold"/>
              </a:rPr>
              <a:t>kulud</a:t>
            </a:r>
            <a:r>
              <a:rPr lang="en-US" sz="48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4800" dirty="0" err="1">
                <a:solidFill>
                  <a:srgbClr val="03CC32"/>
                </a:solidFill>
                <a:latin typeface="Gerbera-Bold"/>
              </a:rPr>
              <a:t>tegevusvaldkondade</a:t>
            </a:r>
            <a:r>
              <a:rPr lang="en-US" sz="48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4800" dirty="0" err="1">
                <a:solidFill>
                  <a:srgbClr val="03CC32"/>
                </a:solidFill>
                <a:latin typeface="Gerbera-Bold"/>
              </a:rPr>
              <a:t>lõikes</a:t>
            </a:r>
            <a:endParaRPr lang="en-US" sz="4800" dirty="0">
              <a:solidFill>
                <a:srgbClr val="03CC32"/>
              </a:solidFill>
              <a:latin typeface="Gerbera-Bold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BF8B4B-5AAC-C87F-9542-BF26FDE81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33094"/>
              </p:ext>
            </p:extLst>
          </p:nvPr>
        </p:nvGraphicFramePr>
        <p:xfrm>
          <a:off x="1360041" y="1866900"/>
          <a:ext cx="15567917" cy="7620000"/>
        </p:xfrm>
        <a:graphic>
          <a:graphicData uri="http://schemas.openxmlformats.org/drawingml/2006/table">
            <a:tbl>
              <a:tblPr firstRow="1" bandRow="1"/>
              <a:tblGrid>
                <a:gridCol w="8727470">
                  <a:extLst>
                    <a:ext uri="{9D8B030D-6E8A-4147-A177-3AD203B41FA5}">
                      <a16:colId xmlns:a16="http://schemas.microsoft.com/office/drawing/2014/main" val="3982331847"/>
                    </a:ext>
                  </a:extLst>
                </a:gridCol>
                <a:gridCol w="3867808">
                  <a:extLst>
                    <a:ext uri="{9D8B030D-6E8A-4147-A177-3AD203B41FA5}">
                      <a16:colId xmlns:a16="http://schemas.microsoft.com/office/drawing/2014/main" val="2106316582"/>
                    </a:ext>
                  </a:extLst>
                </a:gridCol>
                <a:gridCol w="2972639">
                  <a:extLst>
                    <a:ext uri="{9D8B030D-6E8A-4147-A177-3AD203B41FA5}">
                      <a16:colId xmlns:a16="http://schemas.microsoft.com/office/drawing/2014/main" val="3870533111"/>
                    </a:ext>
                  </a:extLst>
                </a:gridCol>
              </a:tblGrid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Valdkond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Eelarve 2023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Eelnõu 2024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8935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Üldised valitsussektori teenused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578 242</a:t>
                      </a:r>
                      <a:endParaRPr lang="et-EE" sz="2800" b="1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589 100</a:t>
                      </a:r>
                      <a:endParaRPr lang="et-EE" sz="2800" b="1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93801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Riigikaitse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36 900</a:t>
                      </a:r>
                      <a:endParaRPr lang="et-EE" sz="2800" b="1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98734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Avalik kord ja julgeolek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81 870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71 500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26456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Majandus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497 500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497 700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83821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Keskkonnakaitse</a:t>
                      </a:r>
                      <a:endParaRPr lang="et-EE" sz="2800" b="1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291 100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305 000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92249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Elamu- ja kommunaalmajandus</a:t>
                      </a:r>
                      <a:endParaRPr lang="et-EE" sz="2800" b="1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103 000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119 000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52961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Tervishoid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19 500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13 600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56250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nn-NO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Vaba aeg, kultuur ja religioon</a:t>
                      </a:r>
                      <a:endParaRPr lang="nn-NO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978 750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996 700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74430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Haridus</a:t>
                      </a:r>
                      <a:endParaRPr lang="et-EE" sz="2800" b="1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5 791 376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5 918 400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44867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1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Sotsiaalne kaitse</a:t>
                      </a:r>
                      <a:endParaRPr lang="et-EE" sz="2800" b="1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823 467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987 100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26584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Kokku põhitegevuse kulud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9 164 805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9 535 000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959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82057" y="495300"/>
            <a:ext cx="828600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Hariduskulude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jaotus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211EC9-0605-9687-5152-7E625170A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37785"/>
              </p:ext>
            </p:extLst>
          </p:nvPr>
        </p:nvGraphicFramePr>
        <p:xfrm>
          <a:off x="1028700" y="1562100"/>
          <a:ext cx="16230600" cy="8077200"/>
        </p:xfrm>
        <a:graphic>
          <a:graphicData uri="http://schemas.openxmlformats.org/drawingml/2006/table">
            <a:tbl>
              <a:tblPr firstRow="1" bandRow="1"/>
              <a:tblGrid>
                <a:gridCol w="9646150">
                  <a:extLst>
                    <a:ext uri="{9D8B030D-6E8A-4147-A177-3AD203B41FA5}">
                      <a16:colId xmlns:a16="http://schemas.microsoft.com/office/drawing/2014/main" val="3664255294"/>
                    </a:ext>
                  </a:extLst>
                </a:gridCol>
                <a:gridCol w="3196576">
                  <a:extLst>
                    <a:ext uri="{9D8B030D-6E8A-4147-A177-3AD203B41FA5}">
                      <a16:colId xmlns:a16="http://schemas.microsoft.com/office/drawing/2014/main" val="3754945991"/>
                    </a:ext>
                  </a:extLst>
                </a:gridCol>
                <a:gridCol w="3387874">
                  <a:extLst>
                    <a:ext uri="{9D8B030D-6E8A-4147-A177-3AD203B41FA5}">
                      <a16:colId xmlns:a16="http://schemas.microsoft.com/office/drawing/2014/main" val="1657478722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Eelarve 2023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Eelnõu 2024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34127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Kadrina Keskkool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3 015 476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2 946 700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66046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Kadrina Lasteaed Sipsik 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1 650 740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1 749 400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91428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Kadrina Kunstidekool</a:t>
                      </a:r>
                      <a:endParaRPr lang="et-EE" sz="2800" b="0" i="0" u="none" strike="noStrike" noProof="1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231 700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245 500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68680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Vohnja Lasteaed-Algkool </a:t>
                      </a:r>
                      <a:endParaRPr lang="et-EE" sz="2800" b="0" i="0" u="none" strike="noStrike" noProof="1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307 560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316 100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75310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Koolitoit 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165 300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214 800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88689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Huviharidus ja huvitegevus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115 000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125 000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909379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Koolitransport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100 000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100 000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7076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Ostetud lasteaia ja koolikohad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122 000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145 500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53723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Kadrina õpilaskodu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61 300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52 600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52010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2800" b="0" u="none" strike="noStrike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Hariduse üritused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22 300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22 800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36723"/>
                  </a:ext>
                </a:extLst>
              </a:tr>
              <a:tr h="67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Hariduskulud kokku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5 791 376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rtl="0" fontAlgn="b"/>
                      <a:r>
                        <a:rPr lang="et-EE" sz="32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5 918 400</a:t>
                      </a:r>
                      <a:endParaRPr lang="et-EE" sz="32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249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81100" y="800100"/>
            <a:ext cx="14356656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3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Investeerimistegevus</a:t>
            </a:r>
            <a:r>
              <a:rPr lang="et-EE" sz="6000" dirty="0">
                <a:solidFill>
                  <a:srgbClr val="03CC32"/>
                </a:solidFill>
                <a:latin typeface="Gerbera-Bold"/>
              </a:rPr>
              <a:t> -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põhivara</a:t>
            </a:r>
            <a:r>
              <a:rPr lang="en-US" sz="6000" dirty="0">
                <a:solidFill>
                  <a:srgbClr val="03CC32"/>
                </a:solidFill>
                <a:latin typeface="Gerbera-Bold"/>
              </a:rPr>
              <a:t> </a:t>
            </a:r>
            <a:r>
              <a:rPr lang="en-US" sz="6000" dirty="0" err="1">
                <a:solidFill>
                  <a:srgbClr val="03CC32"/>
                </a:solidFill>
                <a:latin typeface="Gerbera-Bold"/>
              </a:rPr>
              <a:t>soetamine</a:t>
            </a:r>
            <a:endParaRPr lang="en-US" sz="6000" dirty="0">
              <a:solidFill>
                <a:srgbClr val="03CC32"/>
              </a:solidFill>
              <a:latin typeface="Gerbera-Bold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8C0950-E368-A832-AD5B-E531CCB2A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87126"/>
              </p:ext>
            </p:extLst>
          </p:nvPr>
        </p:nvGraphicFramePr>
        <p:xfrm>
          <a:off x="1181100" y="2857500"/>
          <a:ext cx="15925800" cy="6324600"/>
        </p:xfrm>
        <a:graphic>
          <a:graphicData uri="http://schemas.openxmlformats.org/drawingml/2006/table">
            <a:tbl>
              <a:tblPr firstRow="1" bandRow="1"/>
              <a:tblGrid>
                <a:gridCol w="13136612">
                  <a:extLst>
                    <a:ext uri="{9D8B030D-6E8A-4147-A177-3AD203B41FA5}">
                      <a16:colId xmlns:a16="http://schemas.microsoft.com/office/drawing/2014/main" val="3511143566"/>
                    </a:ext>
                  </a:extLst>
                </a:gridCol>
                <a:gridCol w="2789188">
                  <a:extLst>
                    <a:ext uri="{9D8B030D-6E8A-4147-A177-3AD203B41FA5}">
                      <a16:colId xmlns:a16="http://schemas.microsoft.com/office/drawing/2014/main" val="1092341775"/>
                    </a:ext>
                  </a:extLst>
                </a:gridCol>
              </a:tblGrid>
              <a:tr h="79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Eelnõu 2024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10412"/>
                  </a:ext>
                </a:extLst>
              </a:tr>
              <a:tr h="79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Põhivara soetamine kokku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ctr"/>
                      <a:r>
                        <a:rPr lang="et-EE" sz="2800" b="1" u="none" strike="noStrike" dirty="0">
                          <a:solidFill>
                            <a:srgbClr val="000000"/>
                          </a:solidFill>
                          <a:effectLst/>
                          <a:latin typeface="Gerbera-Bold" panose="02000800000000000000" charset="-70"/>
                          <a:cs typeface="Times New Roman" panose="02020603050405020304" pitchFamily="18" charset="0"/>
                        </a:rPr>
                        <a:t>721 000</a:t>
                      </a:r>
                      <a:endParaRPr lang="et-EE" sz="2800" b="1" i="0" u="none" strike="noStrike" dirty="0">
                        <a:solidFill>
                          <a:srgbClr val="000000"/>
                        </a:solidFill>
                        <a:effectLst/>
                        <a:latin typeface="Gerbera-Bold" panose="020008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337451"/>
                  </a:ext>
                </a:extLst>
              </a:tr>
              <a:tr h="79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Kergteede ühenduste loomine raudteejaamaga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200 000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9636"/>
                  </a:ext>
                </a:extLst>
              </a:tr>
              <a:tr h="79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Alevikeskuse väljaehitamine</a:t>
                      </a:r>
                      <a:endParaRPr lang="et-EE" sz="2800" b="0" i="0" u="none" strike="noStrike" noProof="1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152 000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018976"/>
                  </a:ext>
                </a:extLst>
              </a:tr>
              <a:tr h="781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Mustkattega teede renoveerimine</a:t>
                      </a:r>
                      <a:endParaRPr lang="et-EE" sz="2800" b="0" i="0" u="none" strike="noStrike" noProof="1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150 000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67844"/>
                  </a:ext>
                </a:extLst>
              </a:tr>
              <a:tr h="79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noProof="1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Kadrina tervisespordiraja olme- ja teenindushoone rajamine</a:t>
                      </a:r>
                      <a:endParaRPr lang="et-EE" sz="2800" b="0" i="0" u="none" strike="noStrike" noProof="1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129 000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29050"/>
                  </a:ext>
                </a:extLst>
              </a:tr>
              <a:tr h="79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Kadrina spordikeskuse investeeringud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50 000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467631"/>
                  </a:ext>
                </a:extLst>
              </a:tr>
              <a:tr h="79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l" fontAlgn="ctr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Kadrina terviseraja arendamine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r" fontAlgn="b"/>
                      <a:r>
                        <a:rPr lang="et-EE" sz="2800" b="0" u="none" strike="noStrike" dirty="0">
                          <a:solidFill>
                            <a:srgbClr val="000000"/>
                          </a:solidFill>
                          <a:effectLst/>
                          <a:latin typeface="Gerbera-Light" panose="02000300000000000000" charset="-70"/>
                          <a:cs typeface="Times New Roman" panose="02020603050405020304" pitchFamily="18" charset="0"/>
                        </a:rPr>
                        <a:t>40 000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Gerbera-Light" panose="02000300000000000000" charset="-7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644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585" b="-585"/>
          </a:stretch>
        </a:blipFill>
      </a:spPr>
      <a:bodyPr/>
      <a:lstStyle>
        <a:defPPr algn="l"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772</Words>
  <Application>Microsoft Office PowerPoint</Application>
  <PresentationFormat>Custom</PresentationFormat>
  <Paragraphs>277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Gerbera-Light</vt:lpstr>
      <vt:lpstr>Gerbera-Bold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Eelarvestrateegia</dc:title>
  <cp:lastModifiedBy>Gethe Rohumägi</cp:lastModifiedBy>
  <cp:revision>5</cp:revision>
  <dcterms:created xsi:type="dcterms:W3CDTF">2006-08-16T00:00:00Z</dcterms:created>
  <dcterms:modified xsi:type="dcterms:W3CDTF">2023-12-20T13:00:26Z</dcterms:modified>
  <dc:identifier>DAFvjHoyKw4</dc:identifier>
</cp:coreProperties>
</file>