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7" r:id="rId5"/>
    <p:sldId id="391" r:id="rId6"/>
    <p:sldId id="520" r:id="rId7"/>
    <p:sldId id="539" r:id="rId8"/>
    <p:sldId id="501" r:id="rId9"/>
    <p:sldId id="540" r:id="rId10"/>
    <p:sldId id="538" r:id="rId11"/>
    <p:sldId id="541" r:id="rId12"/>
    <p:sldId id="543" r:id="rId13"/>
    <p:sldId id="542" r:id="rId14"/>
    <p:sldId id="544" r:id="rId15"/>
    <p:sldId id="551" r:id="rId16"/>
    <p:sldId id="552" r:id="rId17"/>
    <p:sldId id="545" r:id="rId18"/>
    <p:sldId id="548" r:id="rId19"/>
    <p:sldId id="550" r:id="rId20"/>
    <p:sldId id="554" r:id="rId21"/>
    <p:sldId id="547" r:id="rId22"/>
    <p:sldId id="555" r:id="rId23"/>
    <p:sldId id="546" r:id="rId24"/>
    <p:sldId id="553" r:id="rId25"/>
    <p:sldId id="557" r:id="rId26"/>
    <p:sldId id="558" r:id="rId27"/>
    <p:sldId id="560" r:id="rId28"/>
    <p:sldId id="562" r:id="rId29"/>
    <p:sldId id="559" r:id="rId30"/>
    <p:sldId id="563" r:id="rId31"/>
    <p:sldId id="564" r:id="rId32"/>
    <p:sldId id="565" r:id="rId33"/>
    <p:sldId id="566" r:id="rId34"/>
    <p:sldId id="567" r:id="rId35"/>
    <p:sldId id="568" r:id="rId36"/>
    <p:sldId id="569" r:id="rId37"/>
    <p:sldId id="571" r:id="rId38"/>
    <p:sldId id="570" r:id="rId39"/>
    <p:sldId id="561" r:id="rId40"/>
  </p:sldIdLst>
  <p:sldSz cx="9144000" cy="6858000" type="screen4x3"/>
  <p:notesSz cx="7099300" cy="10234613"/>
  <p:defaultTextStyle>
    <a:defPPr>
      <a:defRPr lang="et-E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ima Aleksandrovait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0000"/>
    <a:srgbClr val="CD797B"/>
    <a:srgbClr val="FFCC66"/>
    <a:srgbClr val="FFFF99"/>
    <a:srgbClr val="E1F8D0"/>
    <a:srgbClr val="D8F6C2"/>
    <a:srgbClr val="FF5B5B"/>
    <a:srgbClr val="FF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B1BE6-A899-4A55-B261-38FDC7C51D88}" v="3" dt="2023-06-19T09:22:45.327"/>
    <p1510:client id="{C84579B8-57BE-44C1-B0F8-A7A4E3708520}" v="5" dt="2023-06-19T08:25:17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1" autoAdjust="0"/>
    <p:restoredTop sz="86640" autoAdjust="0"/>
  </p:normalViewPr>
  <p:slideViewPr>
    <p:cSldViewPr>
      <p:cViewPr varScale="1">
        <p:scale>
          <a:sx n="108" d="100"/>
          <a:sy n="108" d="100"/>
        </p:scale>
        <p:origin x="2050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170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pPr>
              <a:defRPr/>
            </a:pPr>
            <a:fld id="{9CC86C0F-D0A4-4859-8E9A-A3AB73FCC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59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/>
            </a:lvl1pPr>
          </a:lstStyle>
          <a:p>
            <a:pPr>
              <a:defRPr/>
            </a:pPr>
            <a:fld id="{C5F32C37-B16E-40FA-8EEF-0523C18831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1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BEB1C-4EF2-47F1-8827-26F93F0D458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0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Juhtotstarve</a:t>
            </a:r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fi-FI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Põllu</a:t>
            </a:r>
            <a:r>
              <a:rPr lang="fi-FI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ja metsamaa maa-ala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4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Juhtotstarve</a:t>
            </a:r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fi-FI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Põllu</a:t>
            </a:r>
            <a:r>
              <a:rPr lang="fi-FI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ja metsamaa maa-ala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2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Juhtotstarve</a:t>
            </a:r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fi-FI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Põllu</a:t>
            </a:r>
            <a:r>
              <a:rPr lang="fi-FI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ja metsamaa maa-ala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66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17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2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28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4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53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53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8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79756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00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65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607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Planeering</a:t>
            </a:r>
            <a:r>
              <a:rPr lang="en-US" dirty="0"/>
              <a:t> </a:t>
            </a:r>
            <a:r>
              <a:rPr lang="en-US" dirty="0" err="1"/>
              <a:t>valmis</a:t>
            </a:r>
            <a:r>
              <a:rPr lang="en-US" dirty="0"/>
              <a:t> </a:t>
            </a:r>
            <a:r>
              <a:rPr lang="en-US" dirty="0" err="1"/>
              <a:t>koostöös</a:t>
            </a:r>
            <a:r>
              <a:rPr lang="en-US" dirty="0"/>
              <a:t> </a:t>
            </a:r>
            <a:r>
              <a:rPr lang="en-US" dirty="0" err="1"/>
              <a:t>juhtrühma</a:t>
            </a:r>
            <a:r>
              <a:rPr lang="en-US" dirty="0"/>
              <a:t>, </a:t>
            </a:r>
            <a:r>
              <a:rPr lang="en-US" dirty="0" err="1"/>
              <a:t>ettepanekuid</a:t>
            </a:r>
            <a:r>
              <a:rPr lang="en-US" dirty="0"/>
              <a:t> </a:t>
            </a:r>
            <a:r>
              <a:rPr lang="en-US" dirty="0" err="1"/>
              <a:t>esitanud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elanike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ametkondade</a:t>
            </a:r>
            <a:r>
              <a:rPr lang="en-US" dirty="0"/>
              <a:t> ja </a:t>
            </a:r>
            <a:r>
              <a:rPr lang="en-US" dirty="0" err="1"/>
              <a:t>võrguhaldajatega</a:t>
            </a:r>
            <a:r>
              <a:rPr lang="en-US" dirty="0"/>
              <a:t>. </a:t>
            </a:r>
          </a:p>
          <a:p>
            <a:r>
              <a:rPr lang="en-US" dirty="0" err="1"/>
              <a:t>Kokku</a:t>
            </a:r>
            <a:r>
              <a:rPr lang="en-US" dirty="0"/>
              <a:t> </a:t>
            </a:r>
            <a:r>
              <a:rPr lang="en-US" dirty="0" err="1"/>
              <a:t>konsultandi</a:t>
            </a:r>
            <a:r>
              <a:rPr lang="en-US" dirty="0"/>
              <a:t> ja </a:t>
            </a:r>
            <a:r>
              <a:rPr lang="en-US" dirty="0" err="1"/>
              <a:t>vallavalituse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24 </a:t>
            </a:r>
            <a:r>
              <a:rPr lang="en-US" dirty="0" err="1"/>
              <a:t>koosolekut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4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1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Tundlikud</a:t>
            </a:r>
            <a:r>
              <a:rPr lang="en-US" dirty="0"/>
              <a:t> </a:t>
            </a:r>
            <a:r>
              <a:rPr lang="en-US" dirty="0" err="1"/>
              <a:t>alad</a:t>
            </a:r>
            <a:r>
              <a:rPr lang="en-US" dirty="0"/>
              <a:t>: </a:t>
            </a:r>
            <a:r>
              <a:rPr lang="et-E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Elamualad, puhkealad ja ühiskondlike hoonete ja rajatistega alad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1800" dirty="0">
                <a:effectLst/>
                <a:latin typeface="Arial" panose="020B0604020202020204" pitchFamily="34" charset="0"/>
              </a:rPr>
              <a:t>*</a:t>
            </a:r>
            <a:r>
              <a:rPr lang="et-EE" sz="1200" dirty="0"/>
              <a:t>kolm ja enam maaüksust või </a:t>
            </a:r>
            <a:r>
              <a:rPr lang="et-EE" sz="1200" dirty="0" err="1"/>
              <a:t>elamutevaheline</a:t>
            </a:r>
            <a:r>
              <a:rPr lang="et-EE" sz="1200" dirty="0"/>
              <a:t> kaugus jääb alla 150 m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6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5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Juhtotstarve</a:t>
            </a:r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fi-FI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Põllu</a:t>
            </a:r>
            <a:r>
              <a:rPr lang="fi-FI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ja metsamaa maa-ala </a:t>
            </a: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32C37-B16E-40FA-8EEF-0523C18831F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7968-04AA-4E51-995C-AB7F382A4025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1DB78-C170-47F5-BEEA-4F2BC07F06C4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09E70-C92A-4818-9736-6BD00124EB02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t-EE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3261B-7C58-4A8D-B6BE-4EB466ADD56B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3FDFF-0CAA-432E-AD80-DFFE10F7ABE7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4572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3429000"/>
            <a:ext cx="4572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1" y="3429000"/>
            <a:ext cx="4572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2A98-25DB-479A-A253-1D3C09F90F87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78C0-508D-4ACA-891D-4FE90526BE6D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14E-B7D3-48EB-A4B1-4D0C05A505A2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3ED86-0FE4-44ED-BDBF-E8695E7E8740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014EB-BC32-4F69-B088-E519C26E19C6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7182A-FFB6-4D23-B715-7F0A1072831F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44D41-680A-4D29-A6F7-FD4B7D1F5C87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8D517-FD54-40A0-8A9D-E40B49F5E151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t-E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2D24C37-0200-40CA-AB78-10602604E71F}" type="slidenum">
              <a:rPr lang="et-EE"/>
              <a:pPr>
                <a:defRPr/>
              </a:pPr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0A025-FAA4-00FF-D635-010541AF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39412" b="33500"/>
          <a:stretch/>
        </p:blipFill>
        <p:spPr>
          <a:xfrm>
            <a:off x="0" y="-243408"/>
            <a:ext cx="9169433" cy="710140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09320"/>
            <a:ext cx="1774126" cy="29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BE9EB856-0F25-42C2-9C2B-73729AFE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4365104"/>
            <a:ext cx="8276456" cy="1376339"/>
          </a:xfrm>
        </p:spPr>
        <p:txBody>
          <a:bodyPr/>
          <a:lstStyle/>
          <a:p>
            <a:pPr algn="l"/>
            <a:r>
              <a:rPr lang="et-EE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KADRINA</a:t>
            </a: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VALLA ÜLDPLANEERINGU</a:t>
            </a:r>
            <a:br>
              <a:rPr lang="et-EE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 KSH ARUANDE EELNÕU </a:t>
            </a:r>
            <a:b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avaliku</a:t>
            </a:r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väljapaneku</a:t>
            </a:r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tulemuste</a:t>
            </a:r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avalik</a:t>
            </a:r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arutelu</a:t>
            </a:r>
            <a:b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t-EE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6.20</a:t>
            </a:r>
            <a:r>
              <a:rPr lang="et-EE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t-EE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ECAAD48E-FD48-4DB2-9171-AB2EF19D3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131966"/>
            <a:ext cx="377696" cy="47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7200" y="409771"/>
            <a:ext cx="8229600" cy="9171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ÜLDPLANEERINGU KAARDIRAKENDUS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84093-F473-C230-1908-032281E44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F578E2-53FF-4265-4AE1-75D54E998720}"/>
              </a:ext>
            </a:extLst>
          </p:cNvPr>
          <p:cNvGrpSpPr/>
          <p:nvPr/>
        </p:nvGrpSpPr>
        <p:grpSpPr>
          <a:xfrm>
            <a:off x="0" y="1094246"/>
            <a:ext cx="9144000" cy="5763754"/>
            <a:chOff x="-16855" y="1094246"/>
            <a:chExt cx="9144000" cy="57637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B2341B-0A37-3F9B-AFF3-1923C35A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855" y="1097540"/>
              <a:ext cx="9144000" cy="57604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F78E1A-DA91-DD3C-2986-85EFE03D3797}"/>
                </a:ext>
              </a:extLst>
            </p:cNvPr>
            <p:cNvSpPr txBox="1"/>
            <p:nvPr/>
          </p:nvSpPr>
          <p:spPr>
            <a:xfrm>
              <a:off x="3975254" y="1094246"/>
              <a:ext cx="4711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dirty="0">
                  <a:solidFill>
                    <a:schemeClr val="bg1"/>
                  </a:solidFill>
                </a:rPr>
                <a:t>https://hendrikson.ee/maps/Kadrina-vald/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81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209341-076D-C2BF-E081-59771841B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ASUSTUSE JA MAAKASUTUSE SUUNAMINE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84093-F473-C230-1908-032281E4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4370"/>
            <a:ext cx="8229600" cy="4525963"/>
          </a:xfrm>
        </p:spPr>
        <p:txBody>
          <a:bodyPr/>
          <a:lstStyle/>
          <a:p>
            <a:r>
              <a:rPr lang="et-EE" sz="2800" dirty="0"/>
              <a:t>Tiheasustusega alad </a:t>
            </a:r>
            <a:r>
              <a:rPr lang="en-US" sz="2800" dirty="0"/>
              <a:t>- </a:t>
            </a:r>
            <a:r>
              <a:rPr lang="et-EE" sz="2800" dirty="0"/>
              <a:t>Kadrina ja </a:t>
            </a:r>
            <a:r>
              <a:rPr lang="et-EE" sz="2800" dirty="0" err="1"/>
              <a:t>Hulja</a:t>
            </a:r>
            <a:r>
              <a:rPr lang="et-EE" sz="2800" dirty="0"/>
              <a:t> alevik</a:t>
            </a:r>
            <a:r>
              <a:rPr lang="en-US" sz="2800" dirty="0" err="1"/>
              <a:t>ud</a:t>
            </a:r>
            <a:endParaRPr lang="et-EE" sz="2800" dirty="0"/>
          </a:p>
          <a:p>
            <a:r>
              <a:rPr lang="et-EE" sz="2800" dirty="0"/>
              <a:t>Tiheasustusega alad</a:t>
            </a:r>
            <a:r>
              <a:rPr lang="en-US" sz="2800" dirty="0"/>
              <a:t>: </a:t>
            </a:r>
          </a:p>
          <a:p>
            <a:pPr lvl="1"/>
            <a:r>
              <a:rPr lang="et-EE" sz="2400" dirty="0"/>
              <a:t>maakasutuse mitmekesisus</a:t>
            </a:r>
            <a:endParaRPr lang="en-US" sz="2400" dirty="0"/>
          </a:p>
          <a:p>
            <a:pPr lvl="1"/>
            <a:r>
              <a:rPr lang="et-EE" sz="2400" dirty="0"/>
              <a:t>erinevate funktsioonide koondumine</a:t>
            </a:r>
            <a:endParaRPr lang="en-US" sz="2400" dirty="0"/>
          </a:p>
          <a:p>
            <a:pPr lvl="1"/>
            <a:r>
              <a:rPr lang="et-EE" sz="2400" dirty="0"/>
              <a:t>teenuste, elu-, puhke- ja ettevõtlusfunktsioonide kõrvuti </a:t>
            </a:r>
            <a:r>
              <a:rPr lang="et-EE" sz="2400" dirty="0" err="1"/>
              <a:t>koostoimimi</a:t>
            </a:r>
            <a:r>
              <a:rPr lang="en-US" sz="2400" dirty="0"/>
              <a:t>ne</a:t>
            </a:r>
          </a:p>
          <a:p>
            <a:pPr lvl="1"/>
            <a:r>
              <a:rPr lang="et-EE" sz="2400" dirty="0"/>
              <a:t>üldkasutatavate puhke- ja rohealade olemasolu</a:t>
            </a:r>
            <a:endParaRPr lang="en-US" sz="2400" dirty="0"/>
          </a:p>
          <a:p>
            <a:pPr lvl="1"/>
            <a:r>
              <a:rPr lang="et-EE" sz="2400" dirty="0"/>
              <a:t>taristute terviklik</a:t>
            </a:r>
            <a:r>
              <a:rPr lang="en-US" sz="2400" dirty="0" err="1"/>
              <a:t>ud</a:t>
            </a:r>
            <a:r>
              <a:rPr lang="et-EE" sz="2400" dirty="0"/>
              <a:t> lahendus</a:t>
            </a:r>
            <a:r>
              <a:rPr lang="en-US" sz="2400" dirty="0"/>
              <a:t>ed</a:t>
            </a:r>
            <a:r>
              <a:rPr lang="et-EE" sz="2400" dirty="0"/>
              <a:t> </a:t>
            </a:r>
          </a:p>
          <a:p>
            <a:r>
              <a:rPr lang="en-US" sz="2800" dirty="0" err="1"/>
              <a:t>Ülejäänud</a:t>
            </a:r>
            <a:r>
              <a:rPr lang="en-US" sz="2800" dirty="0"/>
              <a:t> </a:t>
            </a:r>
            <a:r>
              <a:rPr lang="en-US" sz="2800" dirty="0" err="1"/>
              <a:t>vald</a:t>
            </a:r>
            <a:r>
              <a:rPr lang="en-US" sz="2800" dirty="0"/>
              <a:t> on hajaasustusega ala</a:t>
            </a:r>
            <a:endParaRPr lang="et-EE" sz="28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FA21261-2A29-2AC6-E1E4-DADD4710C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lt 26">
            <a:extLst>
              <a:ext uri="{FF2B5EF4-FFF2-40B4-BE49-F238E27FC236}">
                <a16:creationId xmlns:a16="http://schemas.microsoft.com/office/drawing/2014/main" id="{5BC7AA25-D160-B965-9D50-55C4CF548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89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6CD5-DEA0-F1CB-9974-2F40346C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DF562-4589-28CD-9775-39C92AD5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6732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9CB55-818A-7E71-0B1C-4B7CCA35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84" y="368160"/>
            <a:ext cx="1440836" cy="2859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F8769-6E3C-9F72-A8F7-9890C8F9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346" y="3180274"/>
            <a:ext cx="1427654" cy="372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12C0B-5917-8F79-CF2D-7330A61A9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25" y="-12232"/>
            <a:ext cx="1423676" cy="4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439A1-3F11-F54E-B3E1-B2D37682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0"/>
            <a:ext cx="9080619" cy="693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9CB55-818A-7E71-0B1C-4B7CCA35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84" y="368160"/>
            <a:ext cx="1440836" cy="2859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F8769-6E3C-9F72-A8F7-9890C8F9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346" y="3180274"/>
            <a:ext cx="1427654" cy="372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12C0B-5917-8F79-CF2D-7330A61A9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25" y="-12232"/>
            <a:ext cx="1423676" cy="4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7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7200" y="379075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ASUSTUSÜKSUSTE PIIRIDE MUUTMISE ETTEPANEK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84093-F473-C230-1908-032281E4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4370"/>
            <a:ext cx="8229600" cy="4525963"/>
          </a:xfrm>
        </p:spPr>
        <p:txBody>
          <a:bodyPr/>
          <a:lstStyle/>
          <a:p>
            <a:endParaRPr lang="et-EE" sz="2800" dirty="0"/>
          </a:p>
        </p:txBody>
      </p:sp>
      <p:pic>
        <p:nvPicPr>
          <p:cNvPr id="2" name="Pilt 37">
            <a:extLst>
              <a:ext uri="{FF2B5EF4-FFF2-40B4-BE49-F238E27FC236}">
                <a16:creationId xmlns:a16="http://schemas.microsoft.com/office/drawing/2014/main" id="{12CC97CA-B581-DCAE-12FE-8ECC97312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-76" r="-3750" b="16941"/>
          <a:stretch/>
        </p:blipFill>
        <p:spPr bwMode="auto">
          <a:xfrm>
            <a:off x="0" y="1494370"/>
            <a:ext cx="5112648" cy="53685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lt 36">
            <a:extLst>
              <a:ext uri="{FF2B5EF4-FFF2-40B4-BE49-F238E27FC236}">
                <a16:creationId xmlns:a16="http://schemas.microsoft.com/office/drawing/2014/main" id="{F9679ED8-8157-8001-535B-9081C0973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r="28136" b="15527"/>
          <a:stretch/>
        </p:blipFill>
        <p:spPr bwMode="auto">
          <a:xfrm>
            <a:off x="5004048" y="1471188"/>
            <a:ext cx="4139952" cy="536363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05693-1675-F412-000B-86918C2BFB1E}"/>
              </a:ext>
            </a:extLst>
          </p:cNvPr>
          <p:cNvSpPr txBox="1"/>
          <p:nvPr/>
        </p:nvSpPr>
        <p:spPr>
          <a:xfrm>
            <a:off x="1187624" y="5648542"/>
            <a:ext cx="521084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 err="1"/>
              <a:t>Ettepanek</a:t>
            </a:r>
            <a:r>
              <a:rPr lang="en-US" b="0" dirty="0"/>
              <a:t> </a:t>
            </a:r>
            <a:r>
              <a:rPr lang="en-US" b="0" dirty="0" err="1"/>
              <a:t>lähtuvalt</a:t>
            </a:r>
            <a:r>
              <a:rPr lang="en-US" b="0" dirty="0"/>
              <a:t>: ü</a:t>
            </a:r>
            <a:r>
              <a:rPr lang="et-EE" b="0" dirty="0" err="1"/>
              <a:t>ldplaneeringu</a:t>
            </a:r>
            <a:r>
              <a:rPr lang="et-EE" b="0" dirty="0"/>
              <a:t> funktsionaalse</a:t>
            </a:r>
            <a:r>
              <a:rPr lang="en-US" b="0" dirty="0"/>
              <a:t>s</a:t>
            </a:r>
            <a:r>
              <a:rPr lang="et-EE" b="0" dirty="0"/>
              <a:t>t </a:t>
            </a:r>
            <a:r>
              <a:rPr lang="et-EE" b="0" dirty="0" err="1"/>
              <a:t>tsoneeringu</a:t>
            </a:r>
            <a:r>
              <a:rPr lang="en-US" b="0" dirty="0"/>
              <a:t>s</a:t>
            </a:r>
            <a:r>
              <a:rPr lang="et-EE" b="0" dirty="0"/>
              <a:t>t, </a:t>
            </a:r>
            <a:r>
              <a:rPr lang="et-EE" b="0" dirty="0" err="1"/>
              <a:t>ühisvee</a:t>
            </a:r>
            <a:r>
              <a:rPr lang="et-EE" b="0" dirty="0"/>
              <a:t>- ja kanalisatsioonisüsteemidega hõlmatu</a:t>
            </a:r>
            <a:r>
              <a:rPr lang="en-US" b="0" dirty="0"/>
              <a:t>se</a:t>
            </a:r>
            <a:r>
              <a:rPr lang="et-EE" b="0" dirty="0"/>
              <a:t>st ning katastriüksuse piir</a:t>
            </a:r>
            <a:r>
              <a:rPr lang="en-US" b="0" dirty="0" err="1"/>
              <a:t>idest</a:t>
            </a:r>
            <a:r>
              <a:rPr lang="en-US" b="0" dirty="0"/>
              <a:t>.</a:t>
            </a:r>
            <a:r>
              <a:rPr lang="et-EE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838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56CD86-147F-28EB-8BB9-0EF6E826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7200" y="379075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DETAILPLANEERINGU KOHUSTUS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84093-F473-C230-1908-032281E4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2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PlanSi</a:t>
            </a:r>
            <a:r>
              <a:rPr lang="en-US" sz="2400" dirty="0"/>
              <a:t> </a:t>
            </a:r>
            <a:r>
              <a:rPr lang="en-US" sz="2400" dirty="0" err="1"/>
              <a:t>järgsed</a:t>
            </a:r>
            <a:r>
              <a:rPr lang="en-US" sz="2400" dirty="0"/>
              <a:t> DP </a:t>
            </a:r>
            <a:r>
              <a:rPr lang="en-US" sz="2400" dirty="0" err="1"/>
              <a:t>kohustusega</a:t>
            </a:r>
            <a:r>
              <a:rPr lang="en-US" sz="2400" dirty="0"/>
              <a:t> </a:t>
            </a:r>
            <a:r>
              <a:rPr lang="en-US" sz="2400" dirty="0" err="1"/>
              <a:t>alad</a:t>
            </a:r>
            <a:r>
              <a:rPr lang="en-US" sz="2400" dirty="0"/>
              <a:t>: </a:t>
            </a:r>
            <a:r>
              <a:rPr lang="en-US" sz="2400" dirty="0" err="1"/>
              <a:t>Kadrina</a:t>
            </a:r>
            <a:r>
              <a:rPr lang="en-US" sz="2400" dirty="0"/>
              <a:t> ja </a:t>
            </a:r>
            <a:r>
              <a:rPr lang="en-US" sz="2400" dirty="0" err="1"/>
              <a:t>Hulja</a:t>
            </a:r>
            <a:r>
              <a:rPr lang="en-US" sz="2400" dirty="0"/>
              <a:t> </a:t>
            </a:r>
            <a:r>
              <a:rPr lang="en-US" sz="2400" dirty="0" err="1"/>
              <a:t>alevik</a:t>
            </a:r>
            <a:r>
              <a:rPr lang="en-US" sz="2400" dirty="0"/>
              <a:t>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Lisaks</a:t>
            </a:r>
            <a:r>
              <a:rPr lang="en-US" sz="2400" dirty="0"/>
              <a:t> </a:t>
            </a:r>
            <a:r>
              <a:rPr lang="en-US" sz="2400" dirty="0" err="1"/>
              <a:t>PlanS-ile</a:t>
            </a:r>
            <a:r>
              <a:rPr lang="en-US" sz="2400" dirty="0"/>
              <a:t> </a:t>
            </a:r>
            <a:r>
              <a:rPr lang="en-US" sz="2400" dirty="0" err="1"/>
              <a:t>kogu</a:t>
            </a:r>
            <a:r>
              <a:rPr lang="en-US" sz="2400" dirty="0"/>
              <a:t> </a:t>
            </a:r>
            <a:r>
              <a:rPr lang="en-US" sz="2400" dirty="0" err="1"/>
              <a:t>vallas</a:t>
            </a:r>
            <a:r>
              <a:rPr lang="en-US" sz="2400" dirty="0"/>
              <a:t> on DP </a:t>
            </a:r>
            <a:r>
              <a:rPr lang="en-US" sz="2400" dirty="0" err="1"/>
              <a:t>kohustus</a:t>
            </a:r>
            <a:r>
              <a:rPr lang="en-US" sz="2400" dirty="0"/>
              <a:t>:</a:t>
            </a:r>
          </a:p>
          <a:p>
            <a:r>
              <a:rPr lang="et-EE" sz="2400" dirty="0"/>
              <a:t>katastriüksuse </a:t>
            </a:r>
            <a:r>
              <a:rPr lang="et-EE" sz="2400" dirty="0" err="1"/>
              <a:t>jagami</a:t>
            </a:r>
            <a:r>
              <a:rPr lang="en-US" sz="2400" dirty="0"/>
              <a:t>ne</a:t>
            </a:r>
            <a:r>
              <a:rPr lang="et-EE" sz="2400" dirty="0"/>
              <a:t> </a:t>
            </a:r>
            <a:r>
              <a:rPr lang="en-US" sz="2400" dirty="0"/>
              <a:t>3(+)</a:t>
            </a:r>
            <a:r>
              <a:rPr lang="et-EE" sz="2400" dirty="0"/>
              <a:t> maaüksuseks, kui jagamise eesmärk on ehitusõiguse saamine ning maaüksuse suurused jäävad alla 0,5 hektari;</a:t>
            </a:r>
            <a:endParaRPr lang="en-US" sz="2400" dirty="0"/>
          </a:p>
          <a:p>
            <a:r>
              <a:rPr lang="et-EE" sz="2400" dirty="0"/>
              <a:t>üle 4 korteriga rida- või korterelamu ehitamiseks;</a:t>
            </a:r>
          </a:p>
          <a:p>
            <a:r>
              <a:rPr lang="et-EE" sz="2400" dirty="0"/>
              <a:t>üle 30 m kõrguse üksiktuuliku kavandamiseks. </a:t>
            </a:r>
          </a:p>
          <a:p>
            <a:endParaRPr lang="et-EE" sz="28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40F5600-2325-E5BB-1269-BB5C91B18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lt 26">
            <a:extLst>
              <a:ext uri="{FF2B5EF4-FFF2-40B4-BE49-F238E27FC236}">
                <a16:creationId xmlns:a16="http://schemas.microsoft.com/office/drawing/2014/main" id="{45D17DAE-CC4D-5508-6D98-23E2F2D03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02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0FC3FC-C3EB-56A0-A27D-7AD350B5A9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52536" y="3627"/>
            <a:ext cx="9654179" cy="68543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7200" y="379075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DETAILPLANEERINGU </a:t>
            </a:r>
            <a:r>
              <a:rPr lang="en-US" sz="3600" dirty="0">
                <a:solidFill>
                  <a:srgbClr val="900024"/>
                </a:solidFill>
              </a:rPr>
              <a:t>KOOSTAMISE KAALUMISE VAJADUS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84093-F473-C230-1908-032281E4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en-US" sz="2200" dirty="0"/>
              <a:t>T</a:t>
            </a:r>
            <a:r>
              <a:rPr lang="et-EE" sz="2200" dirty="0" err="1"/>
              <a:t>undlike</a:t>
            </a:r>
            <a:r>
              <a:rPr lang="et-EE" sz="2200" dirty="0"/>
              <a:t> alade  vahetus läheduses</a:t>
            </a:r>
            <a:r>
              <a:rPr lang="en-US" sz="2200" dirty="0"/>
              <a:t>.</a:t>
            </a:r>
          </a:p>
          <a:p>
            <a:r>
              <a:rPr lang="en-US" sz="2200" dirty="0"/>
              <a:t>Ü</a:t>
            </a:r>
            <a:r>
              <a:rPr lang="et-EE" sz="2200" dirty="0" err="1"/>
              <a:t>le</a:t>
            </a:r>
            <a:r>
              <a:rPr lang="et-EE" sz="2200" dirty="0"/>
              <a:t> 50 majutuskohaga majutuskompleksi või hoone kavandamisel</a:t>
            </a:r>
            <a:r>
              <a:rPr lang="en-US" sz="2200" dirty="0"/>
              <a:t>.</a:t>
            </a:r>
            <a:endParaRPr lang="et-EE" sz="2200" dirty="0"/>
          </a:p>
          <a:p>
            <a:r>
              <a:rPr lang="en-US" sz="2200" dirty="0"/>
              <a:t>K</a:t>
            </a:r>
            <a:r>
              <a:rPr lang="et-EE" sz="2200" dirty="0"/>
              <a:t>ahe ja enama kuni 30 m kõrguse tuuliku rajamiseks</a:t>
            </a:r>
            <a:r>
              <a:rPr lang="en-US" sz="2200" dirty="0"/>
              <a:t>.</a:t>
            </a:r>
            <a:endParaRPr lang="et-EE" sz="2200" dirty="0"/>
          </a:p>
          <a:p>
            <a:r>
              <a:rPr lang="en-US" sz="2200" dirty="0" err="1"/>
              <a:t>Kavandatakse</a:t>
            </a:r>
            <a:r>
              <a:rPr lang="et-EE" sz="2200" dirty="0"/>
              <a:t> uu</a:t>
            </a:r>
            <a:r>
              <a:rPr lang="en-US" sz="2200" dirty="0" err="1"/>
              <a:t>si</a:t>
            </a:r>
            <a:r>
              <a:rPr lang="et-EE" sz="2200" dirty="0"/>
              <a:t> rohkem kui ühest elamust koosneva</a:t>
            </a:r>
            <a:r>
              <a:rPr lang="en-US" sz="2200" dirty="0" err="1"/>
              <a:t>i</a:t>
            </a:r>
            <a:r>
              <a:rPr lang="et-EE" sz="2200" dirty="0"/>
              <a:t>d lähestikku paiknevad hoonete kobara</a:t>
            </a:r>
            <a:r>
              <a:rPr lang="en-US" sz="2200" dirty="0" err="1"/>
              <a:t>i</a:t>
            </a:r>
            <a:r>
              <a:rPr lang="et-EE" sz="2200" dirty="0"/>
              <a:t>d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Ol</a:t>
            </a:r>
            <a:r>
              <a:rPr lang="et-EE" sz="2200" dirty="0" err="1"/>
              <a:t>ulise</a:t>
            </a:r>
            <a:r>
              <a:rPr lang="et-EE" sz="2200" dirty="0"/>
              <a:t> külastatavusega või liikluskoormusega objekti (nt bensiinijaam, kaubandushoone, turismikeskus) kavandamisel</a:t>
            </a:r>
            <a:r>
              <a:rPr lang="en-US" sz="2200" dirty="0"/>
              <a:t>.</a:t>
            </a:r>
          </a:p>
          <a:p>
            <a:r>
              <a:rPr lang="en-US" sz="2200" dirty="0"/>
              <a:t>K</a:t>
            </a:r>
            <a:r>
              <a:rPr lang="et-EE" sz="2200" dirty="0" err="1"/>
              <a:t>eskkonnamõjudega</a:t>
            </a:r>
            <a:r>
              <a:rPr lang="et-EE" sz="2200" dirty="0"/>
              <a:t> uute tootmis- ja ärihoonete kavandamisel</a:t>
            </a:r>
            <a:r>
              <a:rPr lang="en-US" sz="2200" dirty="0"/>
              <a:t>.</a:t>
            </a:r>
            <a:endParaRPr lang="et-EE" sz="2200" dirty="0"/>
          </a:p>
          <a:p>
            <a:r>
              <a:rPr lang="en-US" sz="2200" dirty="0"/>
              <a:t>Ü</a:t>
            </a:r>
            <a:r>
              <a:rPr lang="et-EE" sz="2200" dirty="0" err="1"/>
              <a:t>le</a:t>
            </a:r>
            <a:r>
              <a:rPr lang="et-EE" sz="2200" dirty="0"/>
              <a:t> 100 kW suuruste päikeseparkide rajamise soovi korral</a:t>
            </a:r>
            <a:r>
              <a:rPr lang="en-US" sz="2200" dirty="0"/>
              <a:t>.</a:t>
            </a:r>
            <a:endParaRPr lang="et-EE" sz="22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B6C0274-9BFC-0EA4-7BEA-810F39330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136274DA-DA1B-5A4B-2CD7-64E7A01453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900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D8DF8-D542-9EA6-8F4F-864ED95C9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3320AE-9DE6-2E03-27F7-9765A8FC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Maakasutus</a:t>
            </a:r>
            <a:r>
              <a:rPr lang="fi-FI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ja </a:t>
            </a:r>
            <a:r>
              <a:rPr lang="fi-FI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ehitustingimused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38008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FA431-ED50-C0E4-AEC9-AE320795F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072" r="12200" b="227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ELAMUEHITUSE TINGIMUSED TIHEASUSTUSES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51" y="1337872"/>
            <a:ext cx="8229600" cy="820688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Juhtotstarbed</a:t>
            </a:r>
            <a:r>
              <a:rPr lang="en-US" sz="1800" dirty="0"/>
              <a:t>: </a:t>
            </a:r>
            <a:r>
              <a:rPr lang="en-US" sz="1800" dirty="0" err="1"/>
              <a:t>Elamu</a:t>
            </a:r>
            <a:r>
              <a:rPr lang="en-US" sz="1800" dirty="0"/>
              <a:t> maa-ala (E), </a:t>
            </a:r>
            <a:r>
              <a:rPr lang="en-US" sz="1800" dirty="0" err="1"/>
              <a:t>Elamu</a:t>
            </a:r>
            <a:r>
              <a:rPr lang="en-US" sz="1800" dirty="0"/>
              <a:t>- ja </a:t>
            </a:r>
            <a:r>
              <a:rPr lang="en-US" sz="1800" dirty="0" err="1"/>
              <a:t>äri</a:t>
            </a:r>
            <a:r>
              <a:rPr lang="en-US" sz="1800" dirty="0"/>
              <a:t> maa-ala (E/B), </a:t>
            </a:r>
            <a:r>
              <a:rPr lang="en-US" sz="1800" dirty="0" err="1"/>
              <a:t>Keskuse</a:t>
            </a:r>
            <a:r>
              <a:rPr lang="en-US" sz="1800" dirty="0"/>
              <a:t> maa-ala (C)</a:t>
            </a:r>
            <a:endParaRPr lang="et-EE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F6E25-834A-DB04-82D4-C6C0CAF774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52633" y="2192121"/>
            <a:ext cx="8838734" cy="411183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87C29B1-B2D4-D48B-90E1-30FB32D09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D946C279-E74E-8064-CCF6-B2F61AE5C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84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40C8-021C-F017-EA41-AA7D4EE6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4FBF-C809-36C4-8855-BE049B97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56952-BEBD-A897-93AE-06E3C4954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8" y="19852"/>
            <a:ext cx="8579144" cy="684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5EB23-A6B7-77C6-FDD3-A9DEE6911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28" y="12466"/>
            <a:ext cx="1943268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6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EF6516-F996-0665-C643-D18AE63C4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t-EE" sz="3200" b="1" dirty="0">
                <a:solidFill>
                  <a:srgbClr val="990000"/>
                </a:solidFill>
                <a:latin typeface="+mn-lt"/>
                <a:cs typeface="Calibri" panose="020F0502020204030204" pitchFamily="34" charset="0"/>
              </a:rPr>
              <a:t>PÄEVAKAVA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0370"/>
            <a:ext cx="8229600" cy="51125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/>
              <a:t>Üldplaneeringu</a:t>
            </a:r>
            <a:r>
              <a:rPr lang="en-US" sz="2800" dirty="0"/>
              <a:t> </a:t>
            </a:r>
            <a:r>
              <a:rPr lang="en-US" sz="2800" dirty="0" err="1"/>
              <a:t>lahenduse</a:t>
            </a:r>
            <a:r>
              <a:rPr lang="en-US" sz="2800" dirty="0"/>
              <a:t> </a:t>
            </a:r>
            <a:r>
              <a:rPr lang="en-US" sz="2800" dirty="0" err="1"/>
              <a:t>tutvustus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/>
              <a:t>Üldplaneeringu</a:t>
            </a:r>
            <a:r>
              <a:rPr lang="en-US" sz="2800" dirty="0"/>
              <a:t> ja KSH </a:t>
            </a:r>
            <a:r>
              <a:rPr lang="en-US" sz="2800" dirty="0" err="1"/>
              <a:t>aruande</a:t>
            </a:r>
            <a:r>
              <a:rPr lang="en-US" sz="2800" dirty="0"/>
              <a:t> </a:t>
            </a:r>
            <a:r>
              <a:rPr lang="en-US" sz="2800" dirty="0" err="1"/>
              <a:t>eelnõule</a:t>
            </a:r>
            <a:r>
              <a:rPr lang="en-US" sz="2800" dirty="0"/>
              <a:t> </a:t>
            </a:r>
            <a:r>
              <a:rPr lang="en-US" sz="2800" dirty="0" err="1"/>
              <a:t>avaliku</a:t>
            </a:r>
            <a:r>
              <a:rPr lang="en-US" sz="2800" dirty="0"/>
              <a:t> </a:t>
            </a:r>
            <a:r>
              <a:rPr lang="en-US" sz="2800" dirty="0" err="1"/>
              <a:t>väljapaneku</a:t>
            </a:r>
            <a:r>
              <a:rPr lang="en-US" sz="2800" dirty="0"/>
              <a:t> </a:t>
            </a:r>
            <a:r>
              <a:rPr lang="en-US" sz="2800" dirty="0" err="1"/>
              <a:t>ajal</a:t>
            </a:r>
            <a:r>
              <a:rPr lang="en-US" sz="2800" dirty="0"/>
              <a:t> </a:t>
            </a:r>
            <a:r>
              <a:rPr lang="en-US" sz="2800" dirty="0" err="1"/>
              <a:t>laekunud</a:t>
            </a:r>
            <a:r>
              <a:rPr lang="en-US" sz="2800" dirty="0"/>
              <a:t> </a:t>
            </a:r>
            <a:r>
              <a:rPr lang="en-US" sz="2800" dirty="0" err="1"/>
              <a:t>tagasiside</a:t>
            </a:r>
            <a:r>
              <a:rPr lang="en-US" sz="2800" dirty="0"/>
              <a:t> </a:t>
            </a:r>
            <a:r>
              <a:rPr lang="en-US" sz="2800" dirty="0" err="1"/>
              <a:t>tutuvustus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t-EE" sz="20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01E3E65F-BBD1-4A72-8B66-AF45B3ACC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437312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DF323F-3940-0B6B-7142-356ADD150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1978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ELAMUEHITUSE TINGIMUSED HAJAASUSTUSES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53" y="1916832"/>
            <a:ext cx="8229600" cy="4525963"/>
          </a:xfrm>
        </p:spPr>
        <p:txBody>
          <a:bodyPr/>
          <a:lstStyle/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Juhtotstarve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Põllu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ja metsamaa maa-ala</a:t>
            </a:r>
          </a:p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Minimaalne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krundi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suurus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0,5 ha</a:t>
            </a:r>
          </a:p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Uute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hoonete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paigutamisel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t-EE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arvestada juba varem rajatud hoonete maastikulist paigutust ja struktuuri (külatüüpi) – õuede asetust nii üksteise kui teede ja kõlvikute suhtes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Maaüksusele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peab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olema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tagatud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juurdepääs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avalikult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teelt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r>
              <a:rPr lang="en-US" sz="2400" dirty="0" err="1"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aaüksusel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peab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olema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võimalik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tagada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nõuetekohane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vee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saamine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ja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reoveekäitlus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t-EE" sz="18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5F493C7-FB9C-E0CB-379D-739DFE380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lt 26">
            <a:extLst>
              <a:ext uri="{FF2B5EF4-FFF2-40B4-BE49-F238E27FC236}">
                <a16:creationId xmlns:a16="http://schemas.microsoft.com/office/drawing/2014/main" id="{6689ACB0-46EE-1D67-3723-D8CEA7306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21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FF8085-E337-62EB-0C2A-6F6006CD3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MAAKASUTUS- JA EHITUS</a:t>
            </a:r>
            <a:r>
              <a:rPr lang="en-US" sz="3600" dirty="0">
                <a:solidFill>
                  <a:srgbClr val="900024"/>
                </a:solidFill>
              </a:rPr>
              <a:t>TINGIMUSED TEEMADE KAUPA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53" y="1988840"/>
            <a:ext cx="8229600" cy="4525963"/>
          </a:xfrm>
        </p:spPr>
        <p:txBody>
          <a:bodyPr/>
          <a:lstStyle/>
          <a:p>
            <a:r>
              <a:rPr lang="en-US" sz="2000" b="1" dirty="0" err="1"/>
              <a:t>Avalik</a:t>
            </a:r>
            <a:r>
              <a:rPr lang="en-US" sz="2000" b="1" dirty="0"/>
              <a:t> </a:t>
            </a:r>
            <a:r>
              <a:rPr lang="en-US" sz="2000" b="1" dirty="0" err="1"/>
              <a:t>ruum</a:t>
            </a:r>
            <a:r>
              <a:rPr lang="en-US" sz="2000" b="1" dirty="0"/>
              <a:t> ja </a:t>
            </a:r>
            <a:r>
              <a:rPr lang="en-US" sz="2000" b="1" dirty="0" err="1"/>
              <a:t>haljastus</a:t>
            </a:r>
            <a:endParaRPr lang="en-US" sz="2000" b="1" dirty="0"/>
          </a:p>
          <a:p>
            <a:r>
              <a:rPr lang="en-US" sz="2000" b="1" dirty="0" err="1"/>
              <a:t>Kultuuriväärtuslikud</a:t>
            </a:r>
            <a:r>
              <a:rPr lang="en-US" sz="2000" b="1" dirty="0"/>
              <a:t> </a:t>
            </a:r>
            <a:r>
              <a:rPr lang="en-US" sz="2000" b="1" dirty="0" err="1"/>
              <a:t>alad</a:t>
            </a:r>
            <a:r>
              <a:rPr lang="en-US" sz="2000" b="1" dirty="0"/>
              <a:t> ja </a:t>
            </a:r>
            <a:r>
              <a:rPr lang="en-US" sz="2000" b="1" dirty="0" err="1"/>
              <a:t>objektid</a:t>
            </a:r>
            <a:r>
              <a:rPr lang="en-US" sz="2000" dirty="0"/>
              <a:t> (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 err="1"/>
              <a:t>kultuurimälestised</a:t>
            </a:r>
            <a:r>
              <a:rPr lang="en-US" sz="2000" dirty="0"/>
              <a:t>, </a:t>
            </a:r>
            <a:r>
              <a:rPr lang="en-US" sz="2000" dirty="0" err="1"/>
              <a:t>väärtuslikud</a:t>
            </a:r>
            <a:r>
              <a:rPr lang="en-US" sz="2000" dirty="0"/>
              <a:t> </a:t>
            </a:r>
            <a:r>
              <a:rPr lang="en-US" sz="2000" dirty="0" err="1"/>
              <a:t>maastikud</a:t>
            </a:r>
            <a:r>
              <a:rPr lang="en-US" sz="2000" dirty="0"/>
              <a:t>, </a:t>
            </a:r>
            <a:r>
              <a:rPr lang="en-US" sz="2000" dirty="0" err="1"/>
              <a:t>arheoloogiatundlikud</a:t>
            </a:r>
            <a:r>
              <a:rPr lang="en-US" sz="2000" dirty="0"/>
              <a:t> </a:t>
            </a:r>
            <a:r>
              <a:rPr lang="en-US" sz="2000" dirty="0" err="1"/>
              <a:t>alad</a:t>
            </a:r>
            <a:r>
              <a:rPr lang="en-US" sz="2000" dirty="0"/>
              <a:t>)</a:t>
            </a:r>
          </a:p>
          <a:p>
            <a:r>
              <a:rPr lang="en-US" sz="2000" b="1" dirty="0" err="1"/>
              <a:t>Loodusväärtused</a:t>
            </a:r>
            <a:r>
              <a:rPr lang="en-US" sz="2000" b="1" dirty="0"/>
              <a:t> ja –</a:t>
            </a:r>
            <a:r>
              <a:rPr lang="en-US" sz="2000" b="1" dirty="0" err="1"/>
              <a:t>ressursid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 err="1"/>
              <a:t>kaitstavad</a:t>
            </a:r>
            <a:r>
              <a:rPr lang="en-US" sz="2000" dirty="0"/>
              <a:t> </a:t>
            </a:r>
            <a:r>
              <a:rPr lang="en-US" sz="2000" dirty="0" err="1"/>
              <a:t>loodusobjektid</a:t>
            </a:r>
            <a:r>
              <a:rPr lang="en-US" sz="2000" dirty="0"/>
              <a:t>, </a:t>
            </a:r>
            <a:r>
              <a:rPr lang="en-US" sz="2000" dirty="0" err="1"/>
              <a:t>roheline</a:t>
            </a:r>
            <a:r>
              <a:rPr lang="en-US" sz="2000" dirty="0"/>
              <a:t> </a:t>
            </a:r>
            <a:r>
              <a:rPr lang="en-US" sz="2000" dirty="0" err="1"/>
              <a:t>võrgustik</a:t>
            </a:r>
            <a:r>
              <a:rPr lang="en-US" sz="2000" dirty="0"/>
              <a:t>, </a:t>
            </a:r>
            <a:r>
              <a:rPr lang="en-US" sz="2000" dirty="0" err="1"/>
              <a:t>puhkeväärtusega</a:t>
            </a:r>
            <a:r>
              <a:rPr lang="en-US" sz="2000" dirty="0"/>
              <a:t> </a:t>
            </a:r>
            <a:r>
              <a:rPr lang="en-US" sz="2000" dirty="0" err="1"/>
              <a:t>metsad</a:t>
            </a:r>
            <a:r>
              <a:rPr lang="en-US" sz="2000" dirty="0"/>
              <a:t> (KAH-</a:t>
            </a:r>
            <a:r>
              <a:rPr lang="en-US" sz="2000" dirty="0" err="1"/>
              <a:t>alad</a:t>
            </a:r>
            <a:r>
              <a:rPr lang="en-US" sz="2000" dirty="0"/>
              <a:t>), </a:t>
            </a:r>
            <a:r>
              <a:rPr lang="en-US" sz="2000" dirty="0" err="1"/>
              <a:t>väärtuslik</a:t>
            </a:r>
            <a:r>
              <a:rPr lang="en-US" sz="2000" dirty="0"/>
              <a:t> </a:t>
            </a:r>
            <a:r>
              <a:rPr lang="en-US" sz="2000" dirty="0" err="1"/>
              <a:t>põlluamajandusmaa</a:t>
            </a:r>
            <a:r>
              <a:rPr lang="en-US" sz="2000" dirty="0"/>
              <a:t>)</a:t>
            </a:r>
          </a:p>
          <a:p>
            <a:r>
              <a:rPr lang="en-US" sz="2000" b="1" dirty="0" err="1"/>
              <a:t>Liikuvus</a:t>
            </a:r>
            <a:r>
              <a:rPr lang="en-US" sz="2000" b="1" dirty="0"/>
              <a:t> ja transport</a:t>
            </a:r>
            <a:r>
              <a:rPr lang="en-US" sz="2000" dirty="0"/>
              <a:t>: (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 err="1"/>
              <a:t>kergliiklusteed</a:t>
            </a:r>
            <a:r>
              <a:rPr lang="en-US" sz="2000" dirty="0"/>
              <a:t>, </a:t>
            </a:r>
            <a:r>
              <a:rPr lang="en-US" sz="2000" dirty="0" err="1"/>
              <a:t>parkimine</a:t>
            </a:r>
            <a:r>
              <a:rPr lang="en-US" sz="2000" dirty="0"/>
              <a:t>, </a:t>
            </a:r>
            <a:r>
              <a:rPr lang="en-US" sz="2000" dirty="0" err="1"/>
              <a:t>kohalikud</a:t>
            </a:r>
            <a:r>
              <a:rPr lang="en-US" sz="2000" dirty="0"/>
              <a:t> teed) </a:t>
            </a:r>
          </a:p>
          <a:p>
            <a:r>
              <a:rPr lang="en-US" sz="2000" b="1" dirty="0" err="1"/>
              <a:t>Tehnilised</a:t>
            </a:r>
            <a:r>
              <a:rPr lang="en-US" sz="2000" b="1" dirty="0"/>
              <a:t> </a:t>
            </a:r>
            <a:r>
              <a:rPr lang="en-US" sz="2000" b="1" dirty="0" err="1"/>
              <a:t>taristud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 err="1"/>
              <a:t>vesi</a:t>
            </a:r>
            <a:r>
              <a:rPr lang="en-US" sz="2000" dirty="0"/>
              <a:t>- ja </a:t>
            </a:r>
            <a:r>
              <a:rPr lang="en-US" sz="2000" dirty="0" err="1"/>
              <a:t>kanalisatsioon</a:t>
            </a:r>
            <a:r>
              <a:rPr lang="en-US" sz="2000" dirty="0"/>
              <a:t>, </a:t>
            </a:r>
            <a:r>
              <a:rPr lang="en-US" sz="2000" dirty="0" err="1"/>
              <a:t>sademevesi</a:t>
            </a:r>
            <a:r>
              <a:rPr lang="en-US" sz="2000" dirty="0"/>
              <a:t>, </a:t>
            </a:r>
            <a:r>
              <a:rPr lang="en-US" sz="2000" dirty="0" err="1"/>
              <a:t>taastuvenergeetika</a:t>
            </a:r>
            <a:r>
              <a:rPr lang="en-US" sz="2000" dirty="0"/>
              <a:t>)</a:t>
            </a:r>
          </a:p>
          <a:p>
            <a:r>
              <a:rPr lang="en-US" sz="2000" b="1" dirty="0" err="1"/>
              <a:t>Keskkonnatingimused</a:t>
            </a:r>
            <a:r>
              <a:rPr lang="en-US" sz="2000" dirty="0"/>
              <a:t> (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 err="1"/>
              <a:t>müra</a:t>
            </a:r>
            <a:r>
              <a:rPr lang="en-US" sz="2000" dirty="0"/>
              <a:t>, </a:t>
            </a:r>
            <a:r>
              <a:rPr lang="en-US" sz="2000" dirty="0" err="1"/>
              <a:t>välisõhk</a:t>
            </a:r>
            <a:r>
              <a:rPr lang="en-US" sz="2000" dirty="0"/>
              <a:t>)</a:t>
            </a:r>
            <a:endParaRPr lang="et-EE" sz="20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5BFDD14-EA82-2C65-CA5F-4B373FF4E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lt 26">
            <a:extLst>
              <a:ext uri="{FF2B5EF4-FFF2-40B4-BE49-F238E27FC236}">
                <a16:creationId xmlns:a16="http://schemas.microsoft.com/office/drawing/2014/main" id="{CCAD3EAE-21AF-FE78-5567-E386ED3D4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6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1F09-1532-49D0-EE15-DA48DA8F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279"/>
          </a:xfrm>
        </p:spPr>
        <p:txBody>
          <a:bodyPr/>
          <a:lstStyle/>
          <a:p>
            <a:r>
              <a:rPr lang="en-US" sz="3300" b="1" dirty="0">
                <a:solidFill>
                  <a:srgbClr val="800000"/>
                </a:solidFill>
              </a:rPr>
              <a:t>LIIKUVUS JA TRANSPORT</a:t>
            </a:r>
            <a:endParaRPr lang="et-EE" sz="3300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94275-14CB-589A-CAAA-65A4C90A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96D4B-300E-4CA9-4FDD-C55BBA0B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73" y="1135066"/>
            <a:ext cx="9259673" cy="5722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0D722-C1B9-43C4-9E24-174639E6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7338"/>
            <a:ext cx="2267743" cy="42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9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7890F-40B9-4349-B490-D706A48E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2" y="-99393"/>
            <a:ext cx="9140678" cy="7059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KSH SOOVITUSED JA ETTEPANEKUD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73" y="1539843"/>
            <a:ext cx="8229600" cy="4525963"/>
          </a:xfrm>
        </p:spPr>
        <p:txBody>
          <a:bodyPr/>
          <a:lstStyle/>
          <a:p>
            <a:r>
              <a:rPr lang="et-EE" sz="2000" b="1" dirty="0"/>
              <a:t>Väärtuslikud maastikud</a:t>
            </a:r>
            <a:r>
              <a:rPr lang="et-EE" sz="2000" dirty="0"/>
              <a:t>: laiendada Ohepalu väärtusliku maastiku piire ajalooliste külasüdametega nt Ohepalu küla.</a:t>
            </a:r>
          </a:p>
          <a:p>
            <a:endParaRPr lang="et-EE" sz="2000" dirty="0"/>
          </a:p>
          <a:p>
            <a:r>
              <a:rPr lang="et-EE" sz="2000" b="1" dirty="0"/>
              <a:t>Roheline võrgustik</a:t>
            </a:r>
            <a:r>
              <a:rPr lang="et-EE" sz="2000" dirty="0"/>
              <a:t>: ettepanekud (nt maardlate, väärtusliku põllumajandusmaadega kattumisel, päikeseparkide rajamisel), kuidas ÜP alusel tagada rohevõrgustiku toimivus. KSH alusel on muudetud ka maakonnaplaneeringu järgseid rohevõrgustiku piire</a:t>
            </a:r>
            <a:r>
              <a:rPr lang="en-US" sz="2000" dirty="0"/>
              <a:t>.</a:t>
            </a:r>
            <a:endParaRPr lang="et-EE" sz="2000" dirty="0"/>
          </a:p>
          <a:p>
            <a:endParaRPr lang="et-EE" sz="2000" dirty="0"/>
          </a:p>
          <a:p>
            <a:r>
              <a:rPr lang="et-EE" sz="2000" b="1" dirty="0"/>
              <a:t>Vesi- ja kanalisatsioon</a:t>
            </a:r>
            <a:r>
              <a:rPr lang="et-EE" sz="2000" dirty="0"/>
              <a:t>: soovitus vältida reostustundlikkuse tõttu salvkaevude rajamist.</a:t>
            </a:r>
          </a:p>
          <a:p>
            <a:endParaRPr lang="et-EE" sz="2000" dirty="0"/>
          </a:p>
          <a:p>
            <a:r>
              <a:rPr lang="et-EE" sz="2000" b="1" dirty="0"/>
              <a:t>Müra</a:t>
            </a:r>
            <a:r>
              <a:rPr lang="et-EE" sz="2000" dirty="0"/>
              <a:t>: määrati mürakategooriad, millega peab ehitustegevuse kavandamisel arvestama</a:t>
            </a:r>
            <a:r>
              <a:rPr lang="en-US" sz="2000" dirty="0"/>
              <a:t>.</a:t>
            </a:r>
            <a:endParaRPr lang="et-EE" sz="20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D378068-42FB-2EAB-924A-11F0397B8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EC593258-79AD-BD8C-590A-20AEDDA31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2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A58DE-66CB-C853-C486-1BDDC186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EDASINE AJAKAVA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73" y="1539843"/>
            <a:ext cx="8229600" cy="4525963"/>
          </a:xfrm>
        </p:spPr>
        <p:txBody>
          <a:bodyPr/>
          <a:lstStyle/>
          <a:p>
            <a:r>
              <a:rPr lang="et-EE" sz="2000" dirty="0"/>
              <a:t>Ü</a:t>
            </a:r>
            <a:r>
              <a:rPr lang="en-US" sz="2000" dirty="0"/>
              <a:t>P ja KSH </a:t>
            </a:r>
            <a:r>
              <a:rPr lang="en-US" sz="2000" dirty="0" err="1"/>
              <a:t>eelnõude</a:t>
            </a:r>
            <a:r>
              <a:rPr lang="et-EE" sz="2000" dirty="0"/>
              <a:t> </a:t>
            </a:r>
            <a:r>
              <a:rPr lang="en-US" sz="2000" dirty="0" err="1"/>
              <a:t>avalik</a:t>
            </a:r>
            <a:r>
              <a:rPr lang="en-US" sz="2000" dirty="0"/>
              <a:t> </a:t>
            </a:r>
            <a:r>
              <a:rPr lang="en-US" sz="2000" dirty="0" err="1"/>
              <a:t>väljapanek</a:t>
            </a:r>
            <a:r>
              <a:rPr lang="en-US" sz="2000" dirty="0"/>
              <a:t> </a:t>
            </a:r>
            <a:r>
              <a:rPr lang="et-EE" sz="2000" dirty="0"/>
              <a:t>– </a:t>
            </a:r>
            <a:r>
              <a:rPr lang="en-US" sz="2000" dirty="0"/>
              <a:t>14.aprill</a:t>
            </a:r>
            <a:r>
              <a:rPr lang="et-EE" sz="2000" dirty="0"/>
              <a:t>–</a:t>
            </a:r>
            <a:r>
              <a:rPr lang="en-US" sz="2000" dirty="0"/>
              <a:t>15. </a:t>
            </a:r>
            <a:r>
              <a:rPr lang="en-US" sz="2000" dirty="0" err="1"/>
              <a:t>mai</a:t>
            </a:r>
            <a:r>
              <a:rPr lang="en-US" sz="2000" dirty="0"/>
              <a:t> 2023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avalik</a:t>
            </a:r>
            <a:r>
              <a:rPr lang="en-US" sz="2000" dirty="0"/>
              <a:t> </a:t>
            </a:r>
            <a:r>
              <a:rPr lang="en-US" sz="2000" dirty="0" err="1"/>
              <a:t>arutelu</a:t>
            </a:r>
            <a:r>
              <a:rPr lang="en-US" sz="2000" dirty="0"/>
              <a:t> – 20. </a:t>
            </a:r>
            <a:r>
              <a:rPr lang="en-US" sz="2000" dirty="0" err="1"/>
              <a:t>juuni</a:t>
            </a:r>
            <a:r>
              <a:rPr lang="en-US" sz="2000" dirty="0"/>
              <a:t> 2023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põhilahenduse</a:t>
            </a:r>
            <a:r>
              <a:rPr lang="en-US" sz="2000" dirty="0"/>
              <a:t> </a:t>
            </a:r>
            <a:r>
              <a:rPr lang="en-US" sz="2000" dirty="0" err="1"/>
              <a:t>koostamine</a:t>
            </a:r>
            <a:r>
              <a:rPr lang="en-US" sz="2000" dirty="0"/>
              <a:t> – </a:t>
            </a:r>
            <a:r>
              <a:rPr lang="en-US" sz="2000" dirty="0" err="1"/>
              <a:t>juuli</a:t>
            </a:r>
            <a:r>
              <a:rPr lang="et-EE" sz="2000" dirty="0"/>
              <a:t>–</a:t>
            </a:r>
            <a:r>
              <a:rPr lang="en-US" sz="2000" dirty="0" err="1"/>
              <a:t>aug</a:t>
            </a:r>
            <a:r>
              <a:rPr lang="en-US" sz="2000" dirty="0"/>
              <a:t> 2023</a:t>
            </a:r>
          </a:p>
          <a:p>
            <a:r>
              <a:rPr lang="en-US" sz="2000" dirty="0"/>
              <a:t>KSH </a:t>
            </a:r>
            <a:r>
              <a:rPr lang="en-US" sz="2000" dirty="0" err="1"/>
              <a:t>aruande</a:t>
            </a:r>
            <a:r>
              <a:rPr lang="en-US" sz="2000" dirty="0"/>
              <a:t> </a:t>
            </a:r>
            <a:r>
              <a:rPr lang="en-US" sz="2000" dirty="0" err="1"/>
              <a:t>koostamine</a:t>
            </a:r>
            <a:r>
              <a:rPr lang="en-US" sz="2000" dirty="0"/>
              <a:t> – </a:t>
            </a:r>
            <a:r>
              <a:rPr lang="en-US" sz="2000" dirty="0" err="1"/>
              <a:t>aug</a:t>
            </a:r>
            <a:r>
              <a:rPr lang="et-EE" sz="2000" dirty="0"/>
              <a:t>–</a:t>
            </a:r>
            <a:r>
              <a:rPr lang="en-US" sz="2000" dirty="0"/>
              <a:t>sept 2023</a:t>
            </a:r>
          </a:p>
          <a:p>
            <a:r>
              <a:rPr lang="en-US" sz="2000" dirty="0"/>
              <a:t>ÜP ja KSH </a:t>
            </a:r>
            <a:r>
              <a:rPr lang="en-US" sz="2000" dirty="0" err="1"/>
              <a:t>aruande</a:t>
            </a:r>
            <a:r>
              <a:rPr lang="en-US" sz="2000" dirty="0"/>
              <a:t> </a:t>
            </a:r>
            <a:r>
              <a:rPr lang="en-US" sz="2000" dirty="0" err="1"/>
              <a:t>kooskõlastamine</a:t>
            </a:r>
            <a:r>
              <a:rPr lang="en-US" sz="2000" dirty="0"/>
              <a:t> – </a:t>
            </a:r>
            <a:r>
              <a:rPr lang="en-US" sz="2000" dirty="0" err="1"/>
              <a:t>okt</a:t>
            </a:r>
            <a:r>
              <a:rPr lang="et-EE" sz="2000" dirty="0"/>
              <a:t>–</a:t>
            </a:r>
            <a:r>
              <a:rPr lang="en-US" sz="2000" dirty="0" err="1"/>
              <a:t>nov</a:t>
            </a:r>
            <a:r>
              <a:rPr lang="en-US" sz="2000" dirty="0"/>
              <a:t> 2023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vastuvõtmine</a:t>
            </a:r>
            <a:r>
              <a:rPr lang="en-US" sz="2000" dirty="0"/>
              <a:t> </a:t>
            </a:r>
            <a:r>
              <a:rPr lang="en-US" sz="2000" dirty="0" err="1"/>
              <a:t>volikogus</a:t>
            </a:r>
            <a:r>
              <a:rPr lang="en-US" sz="2000" dirty="0"/>
              <a:t> – dets/ </a:t>
            </a:r>
            <a:r>
              <a:rPr lang="en-US" sz="2000" dirty="0" err="1"/>
              <a:t>jaan</a:t>
            </a:r>
            <a:r>
              <a:rPr lang="en-US" sz="2000" dirty="0"/>
              <a:t> 2024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avalik</a:t>
            </a:r>
            <a:r>
              <a:rPr lang="en-US" sz="2000" dirty="0"/>
              <a:t> </a:t>
            </a:r>
            <a:r>
              <a:rPr lang="en-US" sz="2000" dirty="0" err="1"/>
              <a:t>väljapanek</a:t>
            </a:r>
            <a:r>
              <a:rPr lang="en-US" sz="2000" dirty="0"/>
              <a:t> – </a:t>
            </a:r>
            <a:r>
              <a:rPr lang="en-US" sz="2000" dirty="0" err="1"/>
              <a:t>veeb</a:t>
            </a:r>
            <a:r>
              <a:rPr lang="et-EE" sz="2000" dirty="0"/>
              <a:t>–</a:t>
            </a:r>
            <a:r>
              <a:rPr lang="en-US" sz="2000" dirty="0" err="1"/>
              <a:t>märts</a:t>
            </a:r>
            <a:r>
              <a:rPr lang="en-US" sz="2000" dirty="0"/>
              <a:t> 2024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avalik</a:t>
            </a:r>
            <a:r>
              <a:rPr lang="en-US" sz="2000" dirty="0"/>
              <a:t> </a:t>
            </a:r>
            <a:r>
              <a:rPr lang="en-US" sz="2000" dirty="0" err="1"/>
              <a:t>arutelu</a:t>
            </a:r>
            <a:r>
              <a:rPr lang="en-US" sz="2000" dirty="0"/>
              <a:t>, </a:t>
            </a:r>
            <a:r>
              <a:rPr lang="en-US" sz="2000" dirty="0" err="1"/>
              <a:t>vajadusel</a:t>
            </a:r>
            <a:r>
              <a:rPr lang="en-US" sz="2000" dirty="0"/>
              <a:t> </a:t>
            </a:r>
            <a:r>
              <a:rPr lang="en-US" sz="2000" dirty="0" err="1"/>
              <a:t>muudatuste</a:t>
            </a:r>
            <a:r>
              <a:rPr lang="en-US" sz="2000" dirty="0"/>
              <a:t> </a:t>
            </a:r>
            <a:r>
              <a:rPr lang="en-US" sz="2000" dirty="0" err="1"/>
              <a:t>sisseviimine</a:t>
            </a:r>
            <a:r>
              <a:rPr lang="en-US" sz="2000" dirty="0"/>
              <a:t> </a:t>
            </a:r>
            <a:r>
              <a:rPr lang="en-US" sz="2000" dirty="0" err="1"/>
              <a:t>planeeringusse</a:t>
            </a:r>
            <a:r>
              <a:rPr lang="en-US" sz="2000" dirty="0"/>
              <a:t> – </a:t>
            </a:r>
            <a:r>
              <a:rPr lang="en-US" sz="2000" dirty="0" err="1"/>
              <a:t>apr</a:t>
            </a:r>
            <a:r>
              <a:rPr lang="et-EE" sz="2000" dirty="0"/>
              <a:t>–</a:t>
            </a:r>
            <a:r>
              <a:rPr lang="en-US" sz="2000" dirty="0" err="1"/>
              <a:t>juuni</a:t>
            </a:r>
            <a:r>
              <a:rPr lang="en-US" sz="2000" dirty="0"/>
              <a:t> 2024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järelvalve</a:t>
            </a:r>
            <a:r>
              <a:rPr lang="en-US" sz="2000" dirty="0"/>
              <a:t> </a:t>
            </a:r>
            <a:r>
              <a:rPr lang="en-US" sz="2000" dirty="0" err="1"/>
              <a:t>Rahandusministeeriumis</a:t>
            </a:r>
            <a:r>
              <a:rPr lang="en-US" sz="2000" dirty="0"/>
              <a:t> – </a:t>
            </a:r>
            <a:r>
              <a:rPr lang="en-US" sz="2000" dirty="0" err="1"/>
              <a:t>juuli</a:t>
            </a:r>
            <a:r>
              <a:rPr lang="et-EE" sz="2000" dirty="0"/>
              <a:t>–</a:t>
            </a:r>
            <a:r>
              <a:rPr lang="en-US" sz="2000" dirty="0" err="1"/>
              <a:t>aug</a:t>
            </a:r>
            <a:r>
              <a:rPr lang="en-US" sz="2000" dirty="0"/>
              <a:t> 2024</a:t>
            </a:r>
          </a:p>
          <a:p>
            <a:r>
              <a:rPr lang="en-US" sz="2000" dirty="0"/>
              <a:t>ÜP </a:t>
            </a:r>
            <a:r>
              <a:rPr lang="en-US" sz="2000" dirty="0" err="1"/>
              <a:t>kehtestamine</a:t>
            </a:r>
            <a:r>
              <a:rPr lang="en-US" sz="2000" dirty="0"/>
              <a:t> – sept 2024</a:t>
            </a:r>
          </a:p>
          <a:p>
            <a:endParaRPr lang="en-US" sz="1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200882E-1A57-79E8-C81E-061FDA961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C152D1DC-5DB2-C378-264C-F475D007C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78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35661C-FEA6-37FD-4658-A402503E6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3320AE-9DE6-2E03-27F7-9765A8FC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AVALIKU VÄLJAPANEKU TULEMUSED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98166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LAEKUNUD ETTEPANEKUD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Avaliku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väljapaneku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ajal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laekus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16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kirja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857250" lvl="1" indent="-457200">
              <a:buAutoNum type="alphaLcPeriod"/>
              <a:tabLst>
                <a:tab pos="457200" algn="l"/>
              </a:tabLst>
            </a:pPr>
            <a:r>
              <a:rPr lang="en-GB" sz="2000" b="1" dirty="0">
                <a:latin typeface="+mj-lt"/>
                <a:ea typeface="Times New Roman" panose="02020603050405020304" pitchFamily="18" charset="0"/>
              </a:rPr>
              <a:t>11 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ametkondadelt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Maaeluministeerium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Siseministeerium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Keskonnaministeerium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TTJA,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Päästeamet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PPA, Maa-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Terviseamet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Transpordiamet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Keskkonnaamet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Muinsuskaitseamet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857250" lvl="1" indent="-457200">
              <a:buAutoNum type="alphaLcPeriod"/>
              <a:tabLst>
                <a:tab pos="457200" algn="l"/>
              </a:tabLst>
            </a:pPr>
            <a:r>
              <a:rPr lang="en-GB" sz="2000" b="1" dirty="0">
                <a:latin typeface="+mj-lt"/>
                <a:ea typeface="Times New Roman" panose="02020603050405020304" pitchFamily="18" charset="0"/>
              </a:rPr>
              <a:t>3 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riiklikelt</a:t>
            </a:r>
            <a:r>
              <a:rPr lang="en-GB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ettevõtetelt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: RMK,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Raudtee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Elering</a:t>
            </a:r>
            <a:endParaRPr lang="en-GB" sz="2000" dirty="0">
              <a:latin typeface="+mj-lt"/>
              <a:ea typeface="Times New Roman" panose="02020603050405020304" pitchFamily="18" charset="0"/>
            </a:endParaRPr>
          </a:p>
          <a:p>
            <a:pPr marL="857250" lvl="1" indent="-457200">
              <a:buAutoNum type="alphaLcPeriod"/>
              <a:tabLst>
                <a:tab pos="457200" algn="l"/>
              </a:tabLst>
            </a:pPr>
            <a:r>
              <a:rPr lang="en-GB" sz="2000" b="1" dirty="0">
                <a:latin typeface="+mj-lt"/>
                <a:ea typeface="Times New Roman" panose="02020603050405020304" pitchFamily="18" charset="0"/>
              </a:rPr>
              <a:t>1 MTÜ-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lt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: 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Eesi</a:t>
            </a:r>
            <a:r>
              <a:rPr lang="en-GB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latin typeface="+mj-lt"/>
                <a:ea typeface="Times New Roman" panose="02020603050405020304" pitchFamily="18" charset="0"/>
              </a:rPr>
              <a:t>Erametsaliit</a:t>
            </a:r>
            <a:endParaRPr lang="en-GB" sz="2000" dirty="0">
              <a:latin typeface="+mj-lt"/>
              <a:ea typeface="Times New Roman" panose="02020603050405020304" pitchFamily="18" charset="0"/>
            </a:endParaRPr>
          </a:p>
          <a:p>
            <a:pPr marL="857250" lvl="1" indent="-457200">
              <a:buAutoNum type="alphaLcPeriod"/>
              <a:tabLst>
                <a:tab pos="457200" algn="l"/>
              </a:tabLst>
            </a:pPr>
            <a:r>
              <a:rPr lang="en-GB" sz="2000" b="1" dirty="0">
                <a:latin typeface="+mj-lt"/>
                <a:ea typeface="Times New Roman" panose="02020603050405020304" pitchFamily="18" charset="0"/>
              </a:rPr>
              <a:t>1 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kohalikult</a:t>
            </a:r>
            <a:r>
              <a:rPr lang="en-GB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+mj-lt"/>
                <a:ea typeface="Times New Roman" panose="02020603050405020304" pitchFamily="18" charset="0"/>
              </a:rPr>
              <a:t>ettevõttelt</a:t>
            </a:r>
            <a:endParaRPr lang="en-GB" sz="2000" b="1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t-E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786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Raudteega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seotud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ettepanekud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: TTJA,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Aktsiaselts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Raudtee</a:t>
            </a:r>
            <a:endParaRPr lang="en-US" sz="24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2400" dirty="0">
              <a:latin typeface="+mj-lt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2400" dirty="0" err="1">
                <a:latin typeface="+mj-lt"/>
              </a:rPr>
              <a:t>Juhiti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tähelepanu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raudtee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õgvendamise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muudetud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asukohale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Kadrina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alevikust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läänes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aleviku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sisese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kergliiklustee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paiknemisele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ning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raudtee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kaitsevööndiga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arvestamise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vajadusele</a:t>
            </a:r>
            <a:r>
              <a:rPr lang="en-US" sz="2400" dirty="0">
                <a:latin typeface="+mj-lt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2400" dirty="0">
              <a:latin typeface="+mj-lt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2400" dirty="0" err="1">
                <a:latin typeface="+mj-lt"/>
              </a:rPr>
              <a:t>Suures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osas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võetakse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ettepanekud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lahenduse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edasisel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täiendamisel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arvesse</a:t>
            </a:r>
            <a:r>
              <a:rPr lang="en-US" sz="2400" dirty="0">
                <a:latin typeface="+mj-lt"/>
              </a:rPr>
              <a:t>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119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Rohelise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võrgustikuga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seotud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ettepanekud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839427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Keskkonnaamet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RMK,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Aktsiaselts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Raudtee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MTÜ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Erametsaliit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Metalldetail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OÜ,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Transpordiamet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</a:rPr>
              <a:t>Ettepanekuid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esitati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nii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tingimuste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kui</a:t>
            </a:r>
            <a:r>
              <a:rPr lang="en-US" sz="1800" dirty="0">
                <a:latin typeface="+mj-lt"/>
              </a:rPr>
              <a:t> ka </a:t>
            </a:r>
            <a:r>
              <a:rPr lang="en-US" sz="1800" dirty="0" err="1">
                <a:latin typeface="+mj-lt"/>
              </a:rPr>
              <a:t>konkreetse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paiknemise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osas</a:t>
            </a:r>
            <a:r>
              <a:rPr lang="en-US" sz="1800" dirty="0">
                <a:latin typeface="+mj-lt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</a:rPr>
              <a:t>Vastusseisukohtades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lähtuti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arusaamast</a:t>
            </a:r>
            <a:r>
              <a:rPr lang="en-US" sz="1800" dirty="0">
                <a:latin typeface="+mj-lt"/>
              </a:rPr>
              <a:t>, et </a:t>
            </a:r>
            <a:r>
              <a:rPr lang="en-US" sz="1800" dirty="0" err="1">
                <a:latin typeface="+mj-lt"/>
              </a:rPr>
              <a:t>rohelise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tingimused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peavad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tagama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toimivuse</a:t>
            </a:r>
            <a:r>
              <a:rPr lang="en-US" sz="1800" dirty="0">
                <a:latin typeface="+mj-lt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</a:rPr>
              <a:t>Sama </a:t>
            </a:r>
            <a:r>
              <a:rPr lang="en-US" sz="1800" dirty="0" err="1">
                <a:latin typeface="+mj-lt"/>
              </a:rPr>
              <a:t>põhimõte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võeti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aluseks</a:t>
            </a:r>
            <a:r>
              <a:rPr lang="en-US" sz="1800" dirty="0">
                <a:latin typeface="+mj-lt"/>
              </a:rPr>
              <a:t> ka </a:t>
            </a:r>
            <a:r>
              <a:rPr lang="en-US" sz="1800" dirty="0" err="1">
                <a:latin typeface="+mj-lt"/>
              </a:rPr>
              <a:t>ettepanekute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osas</a:t>
            </a:r>
            <a:r>
              <a:rPr lang="en-US" sz="1800" dirty="0">
                <a:latin typeface="+mj-lt"/>
              </a:rPr>
              <a:t>, mis </a:t>
            </a:r>
            <a:r>
              <a:rPr lang="en-US" sz="1800" dirty="0" err="1">
                <a:latin typeface="+mj-lt"/>
              </a:rPr>
              <a:t>tegid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ettepaneku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rohelise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koridoride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asukohti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muuta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Üldplaneeringu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koostamise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ajal</a:t>
            </a:r>
            <a:r>
              <a:rPr lang="en-US" sz="1800" dirty="0">
                <a:latin typeface="+mj-lt"/>
              </a:rPr>
              <a:t> on </a:t>
            </a:r>
            <a:r>
              <a:rPr lang="en-US" sz="1800" dirty="0" err="1">
                <a:latin typeface="+mj-lt"/>
              </a:rPr>
              <a:t>analüüsitud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looduskaitseeksperdi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poolt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maakonnaplaneeringu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järgse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rohelise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toimivust</a:t>
            </a:r>
            <a:r>
              <a:rPr lang="en-US" sz="1800" dirty="0">
                <a:latin typeface="+mj-lt"/>
              </a:rPr>
              <a:t> ja </a:t>
            </a:r>
            <a:r>
              <a:rPr lang="en-US" sz="1800" dirty="0" err="1">
                <a:latin typeface="+mj-lt"/>
              </a:rPr>
              <a:t>tehtud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põhjendatud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ettepanekud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selle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muutmiseks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Ettepanekud</a:t>
            </a:r>
            <a:r>
              <a:rPr lang="en-US" sz="1800" dirty="0">
                <a:latin typeface="+mj-lt"/>
              </a:rPr>
              <a:t>, mis </a:t>
            </a:r>
            <a:r>
              <a:rPr lang="en-US" sz="1800" dirty="0" err="1">
                <a:latin typeface="+mj-lt"/>
              </a:rPr>
              <a:t>soovisid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maakonnaplaneeringu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järgse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rohelise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koridore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ära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kaotada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nende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laiust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vähendada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ei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olnud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võimalik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arvestada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kuna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rohelise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koridorid</a:t>
            </a:r>
            <a:r>
              <a:rPr lang="en-US" sz="1800" dirty="0">
                <a:latin typeface="+mj-lt"/>
              </a:rPr>
              <a:t> on </a:t>
            </a:r>
            <a:r>
              <a:rPr lang="en-US" sz="1800" dirty="0" err="1">
                <a:latin typeface="+mj-lt"/>
              </a:rPr>
              <a:t>olulised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liikumise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tagamiseks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ning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nende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muutmine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seaks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ohtu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võrgustiku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toimivuse</a:t>
            </a:r>
            <a:r>
              <a:rPr lang="en-US" sz="1800" dirty="0">
                <a:latin typeface="+mj-lt"/>
              </a:rPr>
              <a:t>.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323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Maardlate</a:t>
            </a:r>
            <a:r>
              <a:rPr lang="en-US" sz="3600" dirty="0">
                <a:solidFill>
                  <a:srgbClr val="900024"/>
                </a:solidFill>
              </a:rPr>
              <a:t> ja </a:t>
            </a:r>
            <a:r>
              <a:rPr lang="en-US" sz="3600" dirty="0" err="1">
                <a:solidFill>
                  <a:srgbClr val="900024"/>
                </a:solidFill>
              </a:rPr>
              <a:t>mäeeraldistega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seotud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ettepanekud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Maa-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peamiselt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seotud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informatsiooni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kajastamisega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planeeringu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kaartidel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Kõikide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arvestati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</a:rPr>
              <a:t>Maa-</a:t>
            </a:r>
            <a:r>
              <a:rPr lang="en-US" sz="1800" dirty="0" err="1">
                <a:latin typeface="+mj-lt"/>
              </a:rPr>
              <a:t>amet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juhtis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tähelepanu</a:t>
            </a:r>
            <a:r>
              <a:rPr lang="en-US" sz="1800" dirty="0">
                <a:latin typeface="+mj-lt"/>
              </a:rPr>
              <a:t>, et </a:t>
            </a:r>
            <a:r>
              <a:rPr lang="en-US" sz="1800" dirty="0" err="1">
                <a:latin typeface="+mj-lt"/>
              </a:rPr>
              <a:t>nad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kooskõlasta</a:t>
            </a:r>
            <a:r>
              <a:rPr lang="en-US" sz="1800" dirty="0">
                <a:latin typeface="+mj-lt"/>
              </a:rPr>
              <a:t> ÜP-d </a:t>
            </a:r>
            <a:r>
              <a:rPr lang="en-US" sz="1800" dirty="0" err="1">
                <a:latin typeface="+mj-lt"/>
              </a:rPr>
              <a:t>kui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sellega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tehakse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ettepanek</a:t>
            </a:r>
            <a:r>
              <a:rPr lang="en-US" sz="1800" dirty="0">
                <a:latin typeface="+mj-lt"/>
              </a:rPr>
              <a:t> Uku </a:t>
            </a:r>
            <a:r>
              <a:rPr lang="en-US" sz="1800" dirty="0" err="1">
                <a:latin typeface="+mj-lt"/>
              </a:rPr>
              <a:t>mõhnastiku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kaitseala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loomiseks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Kadrina</a:t>
            </a:r>
            <a:r>
              <a:rPr lang="en-US" sz="1800" dirty="0">
                <a:latin typeface="+mj-lt"/>
              </a:rPr>
              <a:t> VV on </a:t>
            </a:r>
            <a:r>
              <a:rPr lang="en-US" sz="1800" dirty="0" err="1">
                <a:latin typeface="+mj-lt"/>
              </a:rPr>
              <a:t>seisukohal</a:t>
            </a:r>
            <a:r>
              <a:rPr lang="en-US" sz="1800" dirty="0">
                <a:latin typeface="+mj-lt"/>
              </a:rPr>
              <a:t>, et ÜP-ga </a:t>
            </a:r>
            <a:r>
              <a:rPr lang="en-US" sz="1800" dirty="0" err="1">
                <a:latin typeface="+mj-lt"/>
              </a:rPr>
              <a:t>seda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tehta</a:t>
            </a:r>
            <a:r>
              <a:rPr lang="en-US" sz="1800" dirty="0">
                <a:latin typeface="+mj-lt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7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8BC71B-905B-3E06-3596-EC327D38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0" y="-99392"/>
            <a:ext cx="9144001" cy="69573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EBB37A1-1FE0-4FB6-9308-F0CE0357B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37A17B88-0B12-4267-A914-FD963AD9C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437312"/>
            <a:ext cx="216024" cy="2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C96CA-2A98-987B-AE00-3A93D069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990000"/>
                </a:solidFill>
                <a:latin typeface="+mn-lt"/>
                <a:cs typeface="Calibri" panose="020F0502020204030204" pitchFamily="34" charset="0"/>
              </a:rPr>
              <a:t>SISSEJUHATUS</a:t>
            </a:r>
            <a:endParaRPr lang="et-EE" sz="3200" b="1" dirty="0">
              <a:solidFill>
                <a:srgbClr val="99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9BB0999-284C-66BB-A939-9BA266443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Kadrina</a:t>
            </a:r>
            <a:r>
              <a:rPr lang="en-US" sz="2400" dirty="0"/>
              <a:t> </a:t>
            </a:r>
            <a:r>
              <a:rPr lang="en-US" sz="2400" dirty="0" err="1"/>
              <a:t>valla</a:t>
            </a:r>
            <a:r>
              <a:rPr lang="en-US" sz="2400" dirty="0"/>
              <a:t> </a:t>
            </a:r>
            <a:r>
              <a:rPr lang="et-EE" sz="2400" dirty="0"/>
              <a:t>üldplaneering algatati </a:t>
            </a:r>
            <a:r>
              <a:rPr lang="en-US" sz="2400" dirty="0" err="1"/>
              <a:t>Kadrina</a:t>
            </a:r>
            <a:r>
              <a:rPr lang="en-US" sz="2400" dirty="0"/>
              <a:t> </a:t>
            </a:r>
            <a:r>
              <a:rPr lang="en-US" sz="2400" dirty="0" err="1"/>
              <a:t>Vallavolikogu</a:t>
            </a:r>
            <a:r>
              <a:rPr lang="et-EE" sz="2400" dirty="0"/>
              <a:t> </a:t>
            </a:r>
            <a:r>
              <a:rPr lang="nn-NO" sz="2400" dirty="0"/>
              <a:t>26.08.2020. a otsusega nr 136</a:t>
            </a:r>
            <a:r>
              <a:rPr lang="et-EE" sz="2400" dirty="0"/>
              <a:t>.</a:t>
            </a:r>
          </a:p>
          <a:p>
            <a:r>
              <a:rPr lang="en-US" sz="2400" dirty="0"/>
              <a:t>14</a:t>
            </a:r>
            <a:r>
              <a:rPr lang="et-EE" sz="2400" dirty="0"/>
              <a:t>.04 – </a:t>
            </a:r>
            <a:r>
              <a:rPr lang="en-US" sz="2400" dirty="0"/>
              <a:t>15</a:t>
            </a:r>
            <a:r>
              <a:rPr lang="et-EE" sz="2400" dirty="0"/>
              <a:t>.05.2023 üldplaneeringu ja keskkonnamõju strateegilise hindamise</a:t>
            </a:r>
            <a:r>
              <a:rPr lang="en-US" sz="2400" dirty="0"/>
              <a:t> (KSH) </a:t>
            </a:r>
            <a:r>
              <a:rPr lang="en-US" sz="2400" dirty="0" err="1"/>
              <a:t>aruande</a:t>
            </a:r>
            <a:r>
              <a:rPr lang="en-US" sz="2400" dirty="0"/>
              <a:t> </a:t>
            </a:r>
            <a:r>
              <a:rPr lang="et-EE" sz="2400" dirty="0"/>
              <a:t>eelnõude avalik väljapanek</a:t>
            </a:r>
          </a:p>
          <a:p>
            <a:r>
              <a:rPr lang="et-EE" sz="2400" dirty="0"/>
              <a:t>Hetkel käimas üldplaneeringu eelnõu etapp – esialgne lahendus (ÜP eelnõu),millele järgneb muudatuste sisseviimine ja põhilahenduse kujundamine.</a:t>
            </a:r>
            <a:endParaRPr lang="en-US" sz="24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26716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Kultuuriväärtused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Muinsuskaitseamet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Metalldetail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OÜ.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täiendada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seletuskirja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pühapaikade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käsitlusega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lisada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vaatekoridorid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suurematelt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teedelt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vaadeldavale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kultuuripärandile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ning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täpsustada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arheloogiatundlike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alade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tingimusi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oldi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suures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Ei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Muinsuskaitseamet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teavitamise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kohustus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kaitse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alla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võtmise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otsuse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tegemiseks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juhul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soovitakse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lammutada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XX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saj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arhitektuuripärandit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mida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ole ÜP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käigus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märgiliste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hoonete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nimekirja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kantud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Kadrina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vallavalitsus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seisukohal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et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nende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tegemise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aeg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ongi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üldplaneeringu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protsessi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ajal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Muinsuskaitseametile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sellekohane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koostöö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võimalus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antud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Oodatakse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konkreetseid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millised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hooned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vajaksid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kaitset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Metalldetail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OÜ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soovis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täiendada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ÜP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aluseks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olevate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nimekirja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Undla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mõisa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pargi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081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Väärtuslikud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põllumajandusmaad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Maaeluministeerium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RMK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Maaeluministeerium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juhtis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tähelepanu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et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lahendus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kooskõlas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nende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lähenemisega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väärtuslikele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põllumajandusmaadele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RMK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soovis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et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antaks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võimalus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põllumajandusmaasid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metsastada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kuna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see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oleks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vastuolus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põlluamajandusmaade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määramise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peamise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eesmärgiga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kaitsta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väärtuslikku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mullaressursi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seda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eriti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ühtede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viljakamatel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põllumaadel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ÜP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keela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reguleeri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metsastamist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vähemväärtuslikel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põllumajandusmaadel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713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Väärtuslikud</a:t>
            </a:r>
            <a:r>
              <a:rPr lang="en-US" sz="3600" dirty="0">
                <a:solidFill>
                  <a:srgbClr val="900024"/>
                </a:solidFill>
              </a:rPr>
              <a:t> </a:t>
            </a:r>
            <a:r>
              <a:rPr lang="en-US" sz="3600" dirty="0" err="1">
                <a:solidFill>
                  <a:srgbClr val="900024"/>
                </a:solidFill>
              </a:rPr>
              <a:t>maastikud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RMK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maastikel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teede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sirgestamist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lubada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see 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vajalik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tee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ohutuks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muutmisest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tulenevalt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Piirang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jääb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kehtima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ilusatel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teelõikudel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poollooduslike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koosluste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hooldamise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kohustusest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maastikel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loobuda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kuna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see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halvendaks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maastike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väärtuste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säilimist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699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566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Riigiteed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Transpordiamet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Kiri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olnud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olemasolevast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ÜP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lahendusest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lähtuv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mõeldud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esitamiseks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varasemas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etapis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Üldplaneeringu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lahendus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suures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kooskõlas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olnud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need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enam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ajakohased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riigitee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nr 1 Tallinn- Narva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mnt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4-realiseks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ehitamise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mis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tänaseks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Kadrina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valla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lõpetatud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.)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0" indent="0" algn="l" rtl="0" fontAlgn="base">
              <a:buNone/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määrata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t-EE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Kadrina alevikus riigitee nr 5 km 157,97–160,07 (raudteeülesõidukohast kuni Tööstuse tänava ristmikuni) riigitee kaitsevööndi laiuseks 30 m lähtudes asjaolust, et tegemist on valdavalt 90 km/h kiiruspiiranguga asulavälise liikluskeskkonnaga. </a:t>
            </a:r>
            <a:endParaRPr lang="et-EE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314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566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900024"/>
                </a:solidFill>
              </a:rPr>
              <a:t>Taastuvenergeetika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Siseministeerium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Transpordiamet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Aktsiaselts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Raudtee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Arvestati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Siseministeeriumi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fi-FI" sz="1800" dirty="0" err="1">
                <a:latin typeface="+mj-lt"/>
                <a:ea typeface="Times New Roman" panose="02020603050405020304" pitchFamily="18" charset="0"/>
              </a:rPr>
              <a:t>kuni</a:t>
            </a:r>
            <a:r>
              <a:rPr lang="fi-FI" sz="1800" dirty="0">
                <a:latin typeface="+mj-lt"/>
                <a:ea typeface="Times New Roman" panose="02020603050405020304" pitchFamily="18" charset="0"/>
              </a:rPr>
              <a:t> 30 m </a:t>
            </a:r>
            <a:r>
              <a:rPr lang="fi-FI" sz="1800" dirty="0" err="1">
                <a:latin typeface="+mj-lt"/>
                <a:ea typeface="Times New Roman" panose="02020603050405020304" pitchFamily="18" charset="0"/>
              </a:rPr>
              <a:t>tuulikute</a:t>
            </a:r>
            <a:r>
              <a:rPr lang="fi-FI" sz="1800" dirty="0">
                <a:latin typeface="+mj-lt"/>
                <a:ea typeface="Times New Roman" panose="02020603050405020304" pitchFamily="18" charset="0"/>
              </a:rPr>
              <a:t> ja </a:t>
            </a:r>
            <a:r>
              <a:rPr lang="fi-FI" sz="1800" dirty="0" err="1">
                <a:latin typeface="+mj-lt"/>
                <a:ea typeface="Times New Roman" panose="02020603050405020304" pitchFamily="18" charset="0"/>
              </a:rPr>
              <a:t>päikeseparkide</a:t>
            </a:r>
            <a:r>
              <a:rPr lang="fi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fi-FI" sz="1800" dirty="0" err="1">
                <a:latin typeface="+mj-lt"/>
                <a:ea typeface="Times New Roman" panose="02020603050405020304" pitchFamily="18" charset="0"/>
              </a:rPr>
              <a:t>kavandamine</a:t>
            </a:r>
            <a:r>
              <a:rPr lang="fi-FI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kooskõlastada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Siseministeeriumi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infotehnoloogia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-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arenduskeskusega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(SMIT). 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Arvestati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Transpordiameti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Aktsiaselts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Eesti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Raudtee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mastide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paigutamise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vähima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kauguse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osas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riigiteest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raudteest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912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BECDC-51A1-8544-8873-E83B1A571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566" y="-99392"/>
            <a:ext cx="9144001" cy="6957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58753" y="620688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900024"/>
                </a:solidFill>
              </a:rPr>
              <a:t>Ettepanekud</a:t>
            </a:r>
            <a:r>
              <a:rPr lang="en-US" sz="3600" b="1" dirty="0">
                <a:solidFill>
                  <a:srgbClr val="900024"/>
                </a:solidFill>
              </a:rPr>
              <a:t> KSH </a:t>
            </a:r>
            <a:r>
              <a:rPr lang="en-US" sz="3600" b="1" dirty="0" err="1">
                <a:solidFill>
                  <a:srgbClr val="900024"/>
                </a:solidFill>
              </a:rPr>
              <a:t>täiendamiseks</a:t>
            </a:r>
            <a:endParaRPr lang="en-US" sz="3600" b="1" dirty="0">
              <a:solidFill>
                <a:srgbClr val="900024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7AC404-0992-DDFD-9AD5-1EC8CE64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2" y="1537872"/>
            <a:ext cx="8229600" cy="4525963"/>
          </a:xfrm>
        </p:spPr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Esitasid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Terviseamet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Keskkonnaamet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Keskkonnaministeerium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Maaeluministeerium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Metalldetail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OÜ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Üldjuhul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KSH-s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täiendatakse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vastavalt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ettepanekutele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järgmisi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teemasid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roheline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võrgustik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Natura 2000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võrgustik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kaitstavad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loodusobjektid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põhja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-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pinnavesi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väärtuslikud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põllumajandusmaad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kultuuriväärtused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jäätmeteke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hooldus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ning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keskkonnatingimustest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müra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 ja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radoon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OÜ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Metalldetail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ettepanekuga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hinnata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suurenenud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liikluskoormuse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mõju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Undla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kivisillale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nõustutud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kuna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antud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sillal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ei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kavandata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üldplaneeringu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alusel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muutust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en-US" sz="1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DFE26-7F9F-3B01-AA0C-528B0D0BE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lt 26">
            <a:extLst>
              <a:ext uri="{FF2B5EF4-FFF2-40B4-BE49-F238E27FC236}">
                <a16:creationId xmlns:a16="http://schemas.microsoft.com/office/drawing/2014/main" id="{5B985FDD-1AE8-86E3-0CD4-EA171AFC11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17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35661C-FEA6-37FD-4658-A402503E6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3320AE-9DE6-2E03-27F7-9765A8FC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Täname</a:t>
            </a:r>
            <a:r>
              <a:rPr lang="fi-FI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kuulamast</a:t>
            </a:r>
            <a:r>
              <a:rPr lang="fi-FI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kaasa</a:t>
            </a:r>
            <a:r>
              <a:rPr lang="fi-FI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mõtlemast</a:t>
            </a:r>
            <a:r>
              <a:rPr lang="fi-FI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85887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736F10-B664-C7D9-FDB0-D7FD06744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3320AE-9DE6-2E03-27F7-9765A8FC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Üldplaneeringu</a:t>
            </a:r>
            <a:r>
              <a:rPr lang="en-US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lahenduse</a:t>
            </a:r>
            <a:r>
              <a:rPr lang="en-US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kujunemise</a:t>
            </a:r>
            <a:r>
              <a:rPr lang="en-US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alused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0082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A139943-C7F7-1102-E434-6735B8D7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07" y="2788040"/>
            <a:ext cx="4572000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7E6358D-94E0-E0E0-71F8-802315AE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782340"/>
            <a:ext cx="4574930" cy="19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58F5B2-92E4-E18B-D7B5-5EC8CB95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" y="3640935"/>
            <a:ext cx="4062512" cy="30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su kohatäide 4">
            <a:extLst>
              <a:ext uri="{FF2B5EF4-FFF2-40B4-BE49-F238E27FC236}">
                <a16:creationId xmlns:a16="http://schemas.microsoft.com/office/drawing/2014/main" id="{ED4C756C-1DA4-0511-2B78-42C2EC614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7" y="1220439"/>
            <a:ext cx="4062512" cy="228256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565AD28-8088-132F-FA3F-CABD53DF033B}"/>
              </a:ext>
            </a:extLst>
          </p:cNvPr>
          <p:cNvSpPr txBox="1">
            <a:spLocks/>
          </p:cNvSpPr>
          <p:nvPr/>
        </p:nvSpPr>
        <p:spPr>
          <a:xfrm>
            <a:off x="457200" y="335713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KOHAPEALSED VÄÄRTUSED  </a:t>
            </a:r>
          </a:p>
        </p:txBody>
      </p:sp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id="{32A58563-387D-DECC-610B-5328BE6EFAC5}"/>
              </a:ext>
            </a:extLst>
          </p:cNvPr>
          <p:cNvSpPr/>
          <p:nvPr/>
        </p:nvSpPr>
        <p:spPr>
          <a:xfrm>
            <a:off x="4846512" y="1355908"/>
            <a:ext cx="3593861" cy="1240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Tugev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ajalooliselt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väljakujunenud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keskus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Kadrina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alevik</a:t>
            </a:r>
            <a:endParaRPr lang="et-EE" sz="2000" b="1" dirty="0">
              <a:solidFill>
                <a:schemeClr val="tx2"/>
              </a:solidFill>
              <a:latin typeface="Calibri" panose="020F0502020204030204" pitchFamily="34" charset="0"/>
              <a:ea typeface="Montserrat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8">
            <a:extLst>
              <a:ext uri="{FF2B5EF4-FFF2-40B4-BE49-F238E27FC236}">
                <a16:creationId xmlns:a16="http://schemas.microsoft.com/office/drawing/2014/main" id="{61DA0A36-63B5-DA30-8DD7-D483D58A942E}"/>
              </a:ext>
            </a:extLst>
          </p:cNvPr>
          <p:cNvSpPr/>
          <p:nvPr/>
        </p:nvSpPr>
        <p:spPr>
          <a:xfrm>
            <a:off x="4414902" y="4600566"/>
            <a:ext cx="4457080" cy="4333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Ajaloolis-kultuuriliselt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väärtuslikud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objektid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ja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alad</a:t>
            </a:r>
            <a:endParaRPr lang="et-EE" sz="1400" dirty="0">
              <a:solidFill>
                <a:schemeClr val="tx2"/>
              </a:solidFill>
              <a:latin typeface="Calibri" panose="020F0502020204030204" pitchFamily="34" charset="0"/>
              <a:ea typeface="Montserrat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DF82AF08-F45A-1E7F-12B3-ED3F6583678D}"/>
              </a:ext>
            </a:extLst>
          </p:cNvPr>
          <p:cNvSpPr/>
          <p:nvPr/>
        </p:nvSpPr>
        <p:spPr>
          <a:xfrm>
            <a:off x="316342" y="2948889"/>
            <a:ext cx="3832672" cy="480111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Avatud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põllumajandusmaastikud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ja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loodusmaastikud</a:t>
            </a:r>
            <a:endParaRPr lang="et-EE" sz="1400" dirty="0">
              <a:solidFill>
                <a:schemeClr val="tx2"/>
              </a:solidFill>
              <a:latin typeface="Calibri" panose="020F0502020204030204" pitchFamily="34" charset="0"/>
              <a:ea typeface="Montserrat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A71D1131-CE79-A3D8-DBC8-0AC340F2090C}"/>
              </a:ext>
            </a:extLst>
          </p:cNvPr>
          <p:cNvSpPr/>
          <p:nvPr/>
        </p:nvSpPr>
        <p:spPr>
          <a:xfrm>
            <a:off x="320697" y="6136244"/>
            <a:ext cx="3832672" cy="480111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Hinnatud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puhkevõrgustik</a:t>
            </a:r>
            <a:endParaRPr lang="et-EE" sz="1400" dirty="0">
              <a:solidFill>
                <a:schemeClr val="tx2"/>
              </a:solidFill>
              <a:latin typeface="Calibri" panose="020F0502020204030204" pitchFamily="34" charset="0"/>
              <a:ea typeface="Montserrat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F43FB-B64F-F139-DC7B-CC9702B6C9C5}"/>
              </a:ext>
            </a:extLst>
          </p:cNvPr>
          <p:cNvSpPr txBox="1"/>
          <p:nvPr/>
        </p:nvSpPr>
        <p:spPr>
          <a:xfrm>
            <a:off x="107504" y="665474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Fotod</a:t>
            </a:r>
            <a:r>
              <a:rPr lang="en-US" sz="1000" dirty="0"/>
              <a:t>: Hendrikson ja Ko, Kevin </a:t>
            </a:r>
            <a:r>
              <a:rPr lang="en-US" sz="1000" dirty="0" err="1"/>
              <a:t>Volter</a:t>
            </a:r>
            <a:r>
              <a:rPr lang="en-US" sz="1000" dirty="0"/>
              <a:t>, </a:t>
            </a:r>
            <a:r>
              <a:rPr lang="en-US" sz="1000" dirty="0" err="1"/>
              <a:t>Puhka</a:t>
            </a:r>
            <a:r>
              <a:rPr lang="en-US" sz="1000" dirty="0"/>
              <a:t> </a:t>
            </a:r>
            <a:r>
              <a:rPr lang="en-US" sz="1000" dirty="0" err="1"/>
              <a:t>Eestis</a:t>
            </a:r>
            <a:r>
              <a:rPr lang="en-US" sz="1000" dirty="0"/>
              <a:t>, </a:t>
            </a:r>
            <a:r>
              <a:rPr lang="en-US" sz="1000" dirty="0" err="1"/>
              <a:t>Neeruti</a:t>
            </a:r>
            <a:r>
              <a:rPr lang="en-US" sz="1000" dirty="0"/>
              <a:t> </a:t>
            </a:r>
            <a:r>
              <a:rPr lang="en-US" sz="1000" dirty="0" err="1"/>
              <a:t>mõis</a:t>
            </a:r>
            <a:r>
              <a:rPr lang="en-US" sz="1000" dirty="0"/>
              <a:t> </a:t>
            </a:r>
            <a:endParaRPr lang="et-EE" sz="1000" dirty="0"/>
          </a:p>
        </p:txBody>
      </p:sp>
    </p:spTree>
    <p:extLst>
      <p:ext uri="{BB962C8B-B14F-4D97-AF65-F5344CB8AC3E}">
        <p14:creationId xmlns:p14="http://schemas.microsoft.com/office/powerpoint/2010/main" val="2567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565AD28-8088-132F-FA3F-CABD53DF033B}"/>
              </a:ext>
            </a:extLst>
          </p:cNvPr>
          <p:cNvSpPr txBox="1">
            <a:spLocks/>
          </p:cNvSpPr>
          <p:nvPr/>
        </p:nvSpPr>
        <p:spPr>
          <a:xfrm>
            <a:off x="407431" y="260648"/>
            <a:ext cx="8229600" cy="9171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LÄÄNE-VIRU MAAKONNAPLANEERING 2030+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89570-C317-F019-9F42-4883D7AE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37" y="1052736"/>
            <a:ext cx="8277932" cy="56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1560C5-8267-2964-FCFD-0DC8A9D31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828"/>
            <a:ext cx="9175769" cy="688182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61FEC-EDE9-91C8-C172-A3220B70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33" y="1924997"/>
            <a:ext cx="8424936" cy="4525963"/>
          </a:xfrm>
        </p:spPr>
        <p:txBody>
          <a:bodyPr/>
          <a:lstStyle/>
          <a:p>
            <a:r>
              <a:rPr lang="en-US" sz="2400" dirty="0" err="1"/>
              <a:t>Kadrina</a:t>
            </a:r>
            <a:r>
              <a:rPr lang="en-US" sz="2400" dirty="0"/>
              <a:t> </a:t>
            </a:r>
            <a:r>
              <a:rPr lang="en-US" sz="2400" dirty="0" err="1"/>
              <a:t>valla</a:t>
            </a:r>
            <a:r>
              <a:rPr lang="en-US" sz="2400" dirty="0"/>
              <a:t> </a:t>
            </a:r>
            <a:r>
              <a:rPr lang="en-US" sz="2400" dirty="0" err="1"/>
              <a:t>arengukava</a:t>
            </a:r>
            <a:r>
              <a:rPr lang="en-US" sz="2400" dirty="0"/>
              <a:t> 2018–2035</a:t>
            </a:r>
          </a:p>
          <a:p>
            <a:r>
              <a:rPr lang="en-US" sz="2400" dirty="0"/>
              <a:t>KSH </a:t>
            </a:r>
            <a:r>
              <a:rPr lang="en-US" sz="2400" dirty="0" err="1"/>
              <a:t>tulemusi</a:t>
            </a:r>
            <a:endParaRPr lang="en-US" sz="2400" dirty="0"/>
          </a:p>
          <a:p>
            <a:r>
              <a:rPr lang="et-EE" sz="2400" dirty="0"/>
              <a:t>Kehtiva</a:t>
            </a:r>
            <a:r>
              <a:rPr lang="en-US" sz="2400" dirty="0"/>
              <a:t>t</a:t>
            </a:r>
            <a:r>
              <a:rPr lang="et-EE" sz="2400" dirty="0"/>
              <a:t> valla üldplaneeringu</a:t>
            </a:r>
            <a:r>
              <a:rPr lang="en-US" sz="2400" dirty="0"/>
              <a:t>t</a:t>
            </a:r>
            <a:endParaRPr lang="et-EE" sz="2400" dirty="0"/>
          </a:p>
          <a:p>
            <a:r>
              <a:rPr lang="et-EE" sz="2400" dirty="0"/>
              <a:t>Protsessi jooksul kokku lepitud valla ruumilise arengu vajadusi ja ruumilise arengu põhimõtteid</a:t>
            </a:r>
          </a:p>
          <a:p>
            <a:r>
              <a:rPr lang="et-EE" sz="2400" dirty="0"/>
              <a:t>Protsessi jooksul esitatud põhjendatud ettepanekuid ja arvamusi</a:t>
            </a:r>
          </a:p>
          <a:p>
            <a:r>
              <a:rPr lang="et-EE" sz="2400" dirty="0"/>
              <a:t>Ametkondade seisukohti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49E565EF-28E2-43C3-9F00-F4245C18A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lt 26">
            <a:extLst>
              <a:ext uri="{FF2B5EF4-FFF2-40B4-BE49-F238E27FC236}">
                <a16:creationId xmlns:a16="http://schemas.microsoft.com/office/drawing/2014/main" id="{20A8AB6F-C7F2-4178-AC74-B393B45D3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29C51B-2640-01A2-31A3-7B4D737C776C}"/>
              </a:ext>
            </a:extLst>
          </p:cNvPr>
          <p:cNvSpPr txBox="1">
            <a:spLocks/>
          </p:cNvSpPr>
          <p:nvPr/>
        </p:nvSpPr>
        <p:spPr>
          <a:xfrm>
            <a:off x="457200" y="692696"/>
            <a:ext cx="8229600" cy="9171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LISAKS EELNEVALE ON ARVESTATUD</a:t>
            </a:r>
          </a:p>
        </p:txBody>
      </p:sp>
    </p:spTree>
    <p:extLst>
      <p:ext uri="{BB962C8B-B14F-4D97-AF65-F5344CB8AC3E}">
        <p14:creationId xmlns:p14="http://schemas.microsoft.com/office/powerpoint/2010/main" val="211282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31EDB-8190-A02B-2B6C-DEB1A778A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3320AE-9DE6-2E03-27F7-9765A8FC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Üldplaneeringu</a:t>
            </a:r>
            <a:r>
              <a:rPr lang="en-US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lahenduse</a:t>
            </a:r>
            <a:r>
              <a:rPr lang="en-US" sz="40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Tutvustus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0431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83E1C-9DEC-CC08-AD51-967A82B25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042" t="-1449" r="4042" b="-1"/>
          <a:stretch/>
        </p:blipFill>
        <p:spPr>
          <a:xfrm>
            <a:off x="-1" y="-99392"/>
            <a:ext cx="9144001" cy="6957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DEEF-0D6E-1A64-FAB7-11035BC53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19" y="140963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t-EE" sz="2400" dirty="0"/>
              <a:t>Neljast </a:t>
            </a:r>
            <a:r>
              <a:rPr lang="en-US" sz="2400" dirty="0" err="1"/>
              <a:t>omavahel</a:t>
            </a:r>
            <a:r>
              <a:rPr lang="en-US" sz="2400" dirty="0"/>
              <a:t> </a:t>
            </a:r>
            <a:r>
              <a:rPr lang="en-US" sz="2400" dirty="0" err="1"/>
              <a:t>seotud</a:t>
            </a:r>
            <a:r>
              <a:rPr lang="en-US" sz="2400" dirty="0"/>
              <a:t> </a:t>
            </a:r>
            <a:r>
              <a:rPr lang="et-EE" sz="2400" dirty="0"/>
              <a:t>osast, lisadest ja kaardirakendusest</a:t>
            </a:r>
            <a:r>
              <a:rPr lang="en-US" sz="2400" dirty="0"/>
              <a:t>:</a:t>
            </a:r>
            <a:endParaRPr lang="et-EE" sz="2400" dirty="0"/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Lahenduse aluseks olevad väärtused ja </a:t>
            </a:r>
            <a:r>
              <a:rPr lang="en-US" sz="2200" dirty="0" err="1"/>
              <a:t>ruumilised</a:t>
            </a:r>
            <a:r>
              <a:rPr lang="en-US" sz="2200" dirty="0"/>
              <a:t> </a:t>
            </a:r>
            <a:r>
              <a:rPr lang="en-US" sz="2200" dirty="0" err="1"/>
              <a:t>vajadused</a:t>
            </a:r>
            <a:r>
              <a:rPr lang="et-EE" sz="2200" dirty="0"/>
              <a:t> (</a:t>
            </a:r>
            <a:r>
              <a:rPr lang="et-EE" sz="2200" dirty="0" err="1"/>
              <a:t>ptk</a:t>
            </a:r>
            <a:r>
              <a:rPr lang="et-EE" sz="2200" dirty="0"/>
              <a:t> 3)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Asustuse ja maakasutuse suunamise selgitus (</a:t>
            </a:r>
            <a:r>
              <a:rPr lang="et-EE" sz="2200" dirty="0" err="1"/>
              <a:t>ptk</a:t>
            </a:r>
            <a:r>
              <a:rPr lang="et-EE" sz="2200" dirty="0"/>
              <a:t> 4)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Maakasutus- ja ehitustingimused juhtotstarvete lõikes (</a:t>
            </a:r>
            <a:r>
              <a:rPr lang="et-EE" sz="2200" dirty="0" err="1"/>
              <a:t>ptk</a:t>
            </a:r>
            <a:r>
              <a:rPr lang="et-EE" sz="2200" dirty="0"/>
              <a:t> 5)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Maakasutus- ja ehitustingimused teemade lõikes (</a:t>
            </a:r>
            <a:r>
              <a:rPr lang="et-EE" sz="2200" dirty="0" err="1"/>
              <a:t>ptk</a:t>
            </a:r>
            <a:r>
              <a:rPr lang="et-EE" sz="2200" dirty="0"/>
              <a:t> 6)</a:t>
            </a:r>
          </a:p>
          <a:p>
            <a:pPr marL="457200" indent="-457200">
              <a:buFont typeface="+mj-lt"/>
              <a:buAutoNum type="arabicPeriod"/>
            </a:pPr>
            <a:endParaRPr lang="et-EE" sz="2200" dirty="0"/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Lisaks on ÜP seletuskirjas veel järgmised teemad:</a:t>
            </a:r>
          </a:p>
          <a:p>
            <a:pPr marL="857250" lvl="1" indent="-457200">
              <a:buFont typeface="+mj-lt"/>
              <a:buAutoNum type="arabicPeriod"/>
            </a:pPr>
            <a:r>
              <a:rPr lang="et-EE" sz="1600" dirty="0"/>
              <a:t>Ettepanek Kadrina ja </a:t>
            </a:r>
            <a:r>
              <a:rPr lang="et-EE" sz="1600" dirty="0" err="1"/>
              <a:t>Hulja</a:t>
            </a:r>
            <a:r>
              <a:rPr lang="et-EE" sz="1600" dirty="0"/>
              <a:t> alevike piiride muutmiseks</a:t>
            </a:r>
          </a:p>
          <a:p>
            <a:pPr marL="857250" lvl="1" indent="-457200">
              <a:buFont typeface="+mj-lt"/>
              <a:buAutoNum type="arabicPeriod"/>
            </a:pPr>
            <a:r>
              <a:rPr lang="et-EE" sz="1600" dirty="0"/>
              <a:t>KSH ettepanekutega arvestamine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t-EE" sz="1600" dirty="0"/>
              <a:t>Kuidas üldplaneeringut ellu vi</a:t>
            </a:r>
            <a:r>
              <a:rPr lang="en-US" sz="1600" dirty="0" err="1"/>
              <a:t>i</a:t>
            </a:r>
            <a:r>
              <a:rPr lang="et-EE" sz="1600" dirty="0"/>
              <a:t>a</a:t>
            </a:r>
          </a:p>
          <a:p>
            <a:pPr marL="857250" lvl="1" indent="-457200">
              <a:buFont typeface="+mj-lt"/>
              <a:buAutoNum type="arabicPeriod"/>
            </a:pPr>
            <a:r>
              <a:rPr lang="et-EE" sz="1600" dirty="0"/>
              <a:t>Ettepanekud maakonnaplaneeringu muutmiseks</a:t>
            </a:r>
          </a:p>
          <a:p>
            <a:pPr marL="857250" lvl="1" indent="-45720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BB511A-5002-8ECC-649C-3FC2305342CC}"/>
              </a:ext>
            </a:extLst>
          </p:cNvPr>
          <p:cNvSpPr txBox="1">
            <a:spLocks/>
          </p:cNvSpPr>
          <p:nvPr/>
        </p:nvSpPr>
        <p:spPr>
          <a:xfrm>
            <a:off x="465533" y="517037"/>
            <a:ext cx="8229600" cy="9171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00024"/>
                </a:solidFill>
              </a:rPr>
              <a:t>ÜLDPLANEERING KOOSNEB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177195B-ED14-A50C-87C0-1CAB9EF8F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458121"/>
            <a:ext cx="1128589" cy="1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lt 26">
            <a:extLst>
              <a:ext uri="{FF2B5EF4-FFF2-40B4-BE49-F238E27FC236}">
                <a16:creationId xmlns:a16="http://schemas.microsoft.com/office/drawing/2014/main" id="{C5C40952-90B3-76E0-1E08-16C500544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77299"/>
            <a:ext cx="216024" cy="270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47781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t-E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t-E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D1B04AAEF2BE4AAA3755EBCC20AA61" ma:contentTypeVersion="2" ma:contentTypeDescription="Loo uus dokument" ma:contentTypeScope="" ma:versionID="8c2cbc4ce73bbeb3510d97678d65bdfe">
  <xsd:schema xmlns:xsd="http://www.w3.org/2001/XMLSchema" xmlns:xs="http://www.w3.org/2001/XMLSchema" xmlns:p="http://schemas.microsoft.com/office/2006/metadata/properties" xmlns:ns2="e36e7683-5aaa-4925-8968-a3b0eb712736" targetNamespace="http://schemas.microsoft.com/office/2006/metadata/properties" ma:root="true" ma:fieldsID="97c72d5b611403f9df45a6093c83c3d7" ns2:_="">
    <xsd:import namespace="e36e7683-5aaa-4925-8968-a3b0eb7127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e7683-5aaa-4925-8968-a3b0eb7127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BA34D4-CF70-4AA7-BDC6-B0F243973D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640B0-8FCC-4CD0-9534-7B811D014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e7683-5aaa-4925-8968-a3b0eb7127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724588-9920-4025-92E6-80516ADFC95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30293</TotalTime>
  <Words>1587</Words>
  <Application>Microsoft Office PowerPoint</Application>
  <PresentationFormat>Ekraaniseanss (4:3)</PresentationFormat>
  <Paragraphs>206</Paragraphs>
  <Slides>36</Slides>
  <Notes>22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36</vt:i4>
      </vt:variant>
    </vt:vector>
  </HeadingPairs>
  <TitlesOfParts>
    <vt:vector size="40" baseType="lpstr">
      <vt:lpstr>Arial</vt:lpstr>
      <vt:lpstr>Calibri</vt:lpstr>
      <vt:lpstr>Segoe UI</vt:lpstr>
      <vt:lpstr>Default Design</vt:lpstr>
      <vt:lpstr>KADRINA VALLA ÜLDPLANEERINGU JA KSH ARUANDE EELNÕU  avaliku väljapaneku tulemuste avalik arutelu 20.06.2023</vt:lpstr>
      <vt:lpstr>PÄEVAKAVA</vt:lpstr>
      <vt:lpstr>SISSEJUHATUS</vt:lpstr>
      <vt:lpstr>Üldplaneeringu lahenduse kujunemise alused</vt:lpstr>
      <vt:lpstr>PowerPointi esitlus</vt:lpstr>
      <vt:lpstr>PowerPointi esitlus</vt:lpstr>
      <vt:lpstr>PowerPointi esitlus</vt:lpstr>
      <vt:lpstr>Üldplaneeringu lahenduse Tutvustus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Maakasutus- ja ehitustingimused</vt:lpstr>
      <vt:lpstr>PowerPointi esitlus</vt:lpstr>
      <vt:lpstr>PowerPointi esitlus</vt:lpstr>
      <vt:lpstr>PowerPointi esitlus</vt:lpstr>
      <vt:lpstr>PowerPointi esitlus</vt:lpstr>
      <vt:lpstr>LIIKUVUS JA TRANSPORT</vt:lpstr>
      <vt:lpstr>PowerPointi esitlus</vt:lpstr>
      <vt:lpstr>PowerPointi esitlus</vt:lpstr>
      <vt:lpstr>AVALIKU VÄLJAPANEKU TULEMUSED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Täname kuulamast ja kaasa mõtlemast!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Slaidi pealkiri</dc:title>
  <dc:creator>Customer</dc:creator>
  <cp:lastModifiedBy>Aivar Aruja</cp:lastModifiedBy>
  <cp:revision>717</cp:revision>
  <dcterms:created xsi:type="dcterms:W3CDTF">2004-04-01T08:31:37Z</dcterms:created>
  <dcterms:modified xsi:type="dcterms:W3CDTF">2023-06-19T09:22:45Z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0x01010085D1B04AAEF2BE4AAA3755EBCC20AA61</vt:lpwstr>
  </property>
</Properties>
</file>