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3"/>
  </p:sldMasterIdLst>
  <p:notesMasterIdLst>
    <p:notesMasterId r:id="rId29"/>
  </p:notesMasterIdLst>
  <p:handoutMasterIdLst>
    <p:handoutMasterId r:id="rId30"/>
  </p:handoutMasterIdLst>
  <p:sldIdLst>
    <p:sldId id="257" r:id="rId4"/>
    <p:sldId id="391" r:id="rId5"/>
    <p:sldId id="520" r:id="rId6"/>
    <p:sldId id="538" r:id="rId7"/>
    <p:sldId id="541" r:id="rId8"/>
    <p:sldId id="562" r:id="rId9"/>
    <p:sldId id="542" r:id="rId10"/>
    <p:sldId id="544" r:id="rId11"/>
    <p:sldId id="568" r:id="rId12"/>
    <p:sldId id="569" r:id="rId13"/>
    <p:sldId id="548" r:id="rId14"/>
    <p:sldId id="550" r:id="rId15"/>
    <p:sldId id="554" r:id="rId16"/>
    <p:sldId id="563" r:id="rId17"/>
    <p:sldId id="555" r:id="rId18"/>
    <p:sldId id="564" r:id="rId19"/>
    <p:sldId id="546" r:id="rId20"/>
    <p:sldId id="553" r:id="rId21"/>
    <p:sldId id="557" r:id="rId22"/>
    <p:sldId id="558" r:id="rId23"/>
    <p:sldId id="566" r:id="rId24"/>
    <p:sldId id="559" r:id="rId25"/>
    <p:sldId id="567" r:id="rId26"/>
    <p:sldId id="565" r:id="rId27"/>
    <p:sldId id="561" r:id="rId28"/>
  </p:sldIdLst>
  <p:sldSz cx="9144000" cy="6858000" type="screen4x3"/>
  <p:notesSz cx="7099300" cy="10234613"/>
  <p:defaultTextStyle>
    <a:defPPr>
      <a:defRPr lang="et-E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ima Aleksandrovait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90000"/>
    <a:srgbClr val="CD797B"/>
    <a:srgbClr val="FFCC66"/>
    <a:srgbClr val="FFFF99"/>
    <a:srgbClr val="E1F8D0"/>
    <a:srgbClr val="D8F6C2"/>
    <a:srgbClr val="FF5B5B"/>
    <a:srgbClr val="FF66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7DDCE-A6AB-45DA-86B7-C619E164F080}" v="4" dt="2024-09-10T19:27:36.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1" autoAdjust="0"/>
    <p:restoredTop sz="83007" autoAdjust="0"/>
  </p:normalViewPr>
  <p:slideViewPr>
    <p:cSldViewPr>
      <p:cViewPr varScale="1">
        <p:scale>
          <a:sx n="79" d="100"/>
          <a:sy n="79" d="100"/>
        </p:scale>
        <p:origin x="350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170"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defTabSz="947738">
              <a:defRPr sz="1200" b="0"/>
            </a:lvl1pPr>
          </a:lstStyle>
          <a:p>
            <a:pPr>
              <a:defRPr/>
            </a:pPr>
            <a:endParaRPr lang="en-US" dirty="0"/>
          </a:p>
        </p:txBody>
      </p:sp>
      <p:sp>
        <p:nvSpPr>
          <p:cNvPr id="238595"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defTabSz="947738">
              <a:defRPr sz="1200" b="0"/>
            </a:lvl1pPr>
          </a:lstStyle>
          <a:p>
            <a:pPr>
              <a:defRPr/>
            </a:pPr>
            <a:endParaRPr lang="en-US" dirty="0"/>
          </a:p>
        </p:txBody>
      </p:sp>
      <p:sp>
        <p:nvSpPr>
          <p:cNvPr id="238596"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defTabSz="947738">
              <a:defRPr sz="1200" b="0"/>
            </a:lvl1pPr>
          </a:lstStyle>
          <a:p>
            <a:pPr>
              <a:defRPr/>
            </a:pPr>
            <a:endParaRPr lang="en-US" dirty="0"/>
          </a:p>
        </p:txBody>
      </p:sp>
      <p:sp>
        <p:nvSpPr>
          <p:cNvPr id="238597"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defTabSz="947738">
              <a:defRPr sz="1200" b="0"/>
            </a:lvl1pPr>
          </a:lstStyle>
          <a:p>
            <a:pPr>
              <a:defRPr/>
            </a:pPr>
            <a:fld id="{9CC86C0F-D0A4-4859-8E9A-A3AB73FCC6C7}" type="slidenum">
              <a:rPr lang="en-US"/>
              <a:pPr>
                <a:defRPr/>
              </a:pPr>
              <a:t>‹#›</a:t>
            </a:fld>
            <a:endParaRPr lang="en-US" dirty="0"/>
          </a:p>
        </p:txBody>
      </p:sp>
    </p:spTree>
    <p:extLst>
      <p:ext uri="{BB962C8B-B14F-4D97-AF65-F5344CB8AC3E}">
        <p14:creationId xmlns:p14="http://schemas.microsoft.com/office/powerpoint/2010/main" val="3541659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defTabSz="947738">
              <a:defRPr sz="1200" b="0"/>
            </a:lvl1pPr>
          </a:lstStyle>
          <a:p>
            <a:pPr>
              <a:defRPr/>
            </a:pPr>
            <a:endParaRPr lang="en-US" dirty="0"/>
          </a:p>
        </p:txBody>
      </p:sp>
      <p:sp>
        <p:nvSpPr>
          <p:cNvPr id="65539"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defTabSz="947738">
              <a:defRPr sz="1200" b="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5542"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defTabSz="947738">
              <a:defRPr sz="1200" b="0"/>
            </a:lvl1pPr>
          </a:lstStyle>
          <a:p>
            <a:pPr>
              <a:defRPr/>
            </a:pPr>
            <a:endParaRPr lang="en-US" dirty="0"/>
          </a:p>
        </p:txBody>
      </p:sp>
      <p:sp>
        <p:nvSpPr>
          <p:cNvPr id="65543"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defTabSz="947738">
              <a:defRPr sz="1200" b="0"/>
            </a:lvl1pPr>
          </a:lstStyle>
          <a:p>
            <a:pPr>
              <a:defRPr/>
            </a:pPr>
            <a:fld id="{C5F32C37-B16E-40FA-8EEF-0523C18831F4}" type="slidenum">
              <a:rPr lang="en-US"/>
              <a:pPr>
                <a:defRPr/>
              </a:pPr>
              <a:t>‹#›</a:t>
            </a:fld>
            <a:endParaRPr lang="en-US" dirty="0"/>
          </a:p>
        </p:txBody>
      </p:sp>
    </p:spTree>
    <p:extLst>
      <p:ext uri="{BB962C8B-B14F-4D97-AF65-F5344CB8AC3E}">
        <p14:creationId xmlns:p14="http://schemas.microsoft.com/office/powerpoint/2010/main" val="11464121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E85BEB1C-4EF2-47F1-8827-26F93F0D458B}" type="slidenum">
              <a:rPr lang="en-US" smtClean="0"/>
              <a:pPr/>
              <a:t>1</a:t>
            </a:fld>
            <a:endParaRPr lang="en-US" dirty="0"/>
          </a:p>
        </p:txBody>
      </p:sp>
      <p:sp>
        <p:nvSpPr>
          <p:cNvPr id="18434" name="Rectangle 2"/>
          <p:cNvSpPr>
            <a:spLocks noGrp="1" noRot="1" noChangeAspect="1" noChangeArrowheads="1" noTextEdit="1"/>
          </p:cNvSpPr>
          <p:nvPr>
            <p:ph type="sldImg"/>
          </p:nvPr>
        </p:nvSpPr>
        <p:spPr>
          <a:xfrm>
            <a:off x="992188" y="768350"/>
            <a:ext cx="5114925" cy="3836988"/>
          </a:xfrm>
          <a:ln/>
        </p:spPr>
      </p:sp>
      <p:sp>
        <p:nvSpPr>
          <p:cNvPr id="1843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060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22</a:t>
            </a:fld>
            <a:endParaRPr lang="en-US" dirty="0"/>
          </a:p>
        </p:txBody>
      </p:sp>
    </p:spTree>
    <p:extLst>
      <p:ext uri="{BB962C8B-B14F-4D97-AF65-F5344CB8AC3E}">
        <p14:creationId xmlns:p14="http://schemas.microsoft.com/office/powerpoint/2010/main" val="62841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effectLst/>
                <a:latin typeface="Arial" panose="020B0604020202020204" pitchFamily="34" charset="0"/>
                <a:ea typeface="Arial" panose="020B0604020202020204" pitchFamily="34" charset="0"/>
              </a:rPr>
              <a:t>Juhtotstarve</a:t>
            </a:r>
            <a:r>
              <a:rPr lang="en-US" sz="1200" dirty="0">
                <a:effectLst/>
                <a:latin typeface="Arial" panose="020B0604020202020204" pitchFamily="34" charset="0"/>
                <a:ea typeface="Arial" panose="020B0604020202020204" pitchFamily="34" charset="0"/>
              </a:rPr>
              <a:t>: </a:t>
            </a:r>
            <a:r>
              <a:rPr lang="fi-FI" sz="1200" dirty="0" err="1">
                <a:effectLst/>
                <a:latin typeface="Arial" panose="020B0604020202020204" pitchFamily="34" charset="0"/>
                <a:ea typeface="Arial" panose="020B0604020202020204" pitchFamily="34" charset="0"/>
              </a:rPr>
              <a:t>Põllu</a:t>
            </a:r>
            <a:r>
              <a:rPr lang="fi-FI" sz="1200" dirty="0">
                <a:effectLst/>
                <a:latin typeface="Arial" panose="020B0604020202020204" pitchFamily="34" charset="0"/>
                <a:ea typeface="Arial" panose="020B0604020202020204" pitchFamily="34" charset="0"/>
              </a:rPr>
              <a:t>- ja metsamaa maa-ala </a:t>
            </a:r>
            <a:endParaRPr lang="en-US" sz="1200" dirty="0">
              <a:effectLst/>
              <a:latin typeface="Arial" panose="020B0604020202020204" pitchFamily="34" charset="0"/>
              <a:ea typeface="Arial" panose="020B0604020202020204" pitchFamily="34" charset="0"/>
            </a:endParaRPr>
          </a:p>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23</a:t>
            </a:fld>
            <a:endParaRPr lang="en-US" dirty="0"/>
          </a:p>
        </p:txBody>
      </p:sp>
    </p:spTree>
    <p:extLst>
      <p:ext uri="{BB962C8B-B14F-4D97-AF65-F5344CB8AC3E}">
        <p14:creationId xmlns:p14="http://schemas.microsoft.com/office/powerpoint/2010/main" val="233197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effectLst/>
                <a:latin typeface="Arial" panose="020B0604020202020204" pitchFamily="34" charset="0"/>
                <a:ea typeface="Arial" panose="020B0604020202020204" pitchFamily="34" charset="0"/>
              </a:rPr>
              <a:t>Juhtotstarve</a:t>
            </a:r>
            <a:r>
              <a:rPr lang="en-US" sz="1200" dirty="0">
                <a:effectLst/>
                <a:latin typeface="Arial" panose="020B0604020202020204" pitchFamily="34" charset="0"/>
                <a:ea typeface="Arial" panose="020B0604020202020204" pitchFamily="34" charset="0"/>
              </a:rPr>
              <a:t>: </a:t>
            </a:r>
            <a:r>
              <a:rPr lang="fi-FI" sz="1200" dirty="0" err="1">
                <a:effectLst/>
                <a:latin typeface="Arial" panose="020B0604020202020204" pitchFamily="34" charset="0"/>
                <a:ea typeface="Arial" panose="020B0604020202020204" pitchFamily="34" charset="0"/>
              </a:rPr>
              <a:t>Põllu</a:t>
            </a:r>
            <a:r>
              <a:rPr lang="fi-FI" sz="1200" dirty="0">
                <a:effectLst/>
                <a:latin typeface="Arial" panose="020B0604020202020204" pitchFamily="34" charset="0"/>
                <a:ea typeface="Arial" panose="020B0604020202020204" pitchFamily="34" charset="0"/>
              </a:rPr>
              <a:t>- ja metsamaa maa-ala </a:t>
            </a:r>
            <a:endParaRPr lang="en-US" sz="1200" dirty="0">
              <a:effectLst/>
              <a:latin typeface="Arial" panose="020B0604020202020204" pitchFamily="34" charset="0"/>
              <a:ea typeface="Arial" panose="020B0604020202020204" pitchFamily="34" charset="0"/>
            </a:endParaRPr>
          </a:p>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24</a:t>
            </a:fld>
            <a:endParaRPr lang="en-US" dirty="0"/>
          </a:p>
        </p:txBody>
      </p:sp>
    </p:spTree>
    <p:extLst>
      <p:ext uri="{BB962C8B-B14F-4D97-AF65-F5344CB8AC3E}">
        <p14:creationId xmlns:p14="http://schemas.microsoft.com/office/powerpoint/2010/main" val="4042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992188" y="768350"/>
            <a:ext cx="5114925" cy="383698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pPr>
              <a:defRPr/>
            </a:pPr>
            <a:fld id="{C5F32C37-B16E-40FA-8EEF-0523C18831F4}" type="slidenum">
              <a:rPr lang="en-US" smtClean="0"/>
              <a:pPr>
                <a:defRPr/>
              </a:pPr>
              <a:t>3</a:t>
            </a:fld>
            <a:endParaRPr lang="en-US" dirty="0"/>
          </a:p>
        </p:txBody>
      </p:sp>
    </p:spTree>
    <p:extLst>
      <p:ext uri="{BB962C8B-B14F-4D97-AF65-F5344CB8AC3E}">
        <p14:creationId xmlns:p14="http://schemas.microsoft.com/office/powerpoint/2010/main" val="53766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US" dirty="0" err="1"/>
              <a:t>Planeering</a:t>
            </a:r>
            <a:r>
              <a:rPr lang="en-US" dirty="0"/>
              <a:t> </a:t>
            </a:r>
            <a:r>
              <a:rPr lang="en-US" dirty="0" err="1"/>
              <a:t>valmis</a:t>
            </a:r>
            <a:r>
              <a:rPr lang="en-US" dirty="0"/>
              <a:t> </a:t>
            </a:r>
            <a:r>
              <a:rPr lang="en-US" dirty="0" err="1"/>
              <a:t>koostöös</a:t>
            </a:r>
            <a:r>
              <a:rPr lang="en-US" dirty="0"/>
              <a:t> </a:t>
            </a:r>
            <a:r>
              <a:rPr lang="en-US" dirty="0" err="1"/>
              <a:t>juhtrühma</a:t>
            </a:r>
            <a:r>
              <a:rPr lang="en-US" dirty="0"/>
              <a:t>, </a:t>
            </a:r>
            <a:r>
              <a:rPr lang="en-US" dirty="0" err="1"/>
              <a:t>ettepanekuid</a:t>
            </a:r>
            <a:r>
              <a:rPr lang="en-US" dirty="0"/>
              <a:t> </a:t>
            </a:r>
            <a:r>
              <a:rPr lang="en-US" dirty="0" err="1"/>
              <a:t>esitanud</a:t>
            </a:r>
            <a:r>
              <a:rPr lang="en-US" dirty="0"/>
              <a:t> </a:t>
            </a:r>
            <a:r>
              <a:rPr lang="en-US" dirty="0" err="1"/>
              <a:t>valla</a:t>
            </a:r>
            <a:r>
              <a:rPr lang="en-US" dirty="0"/>
              <a:t> </a:t>
            </a:r>
            <a:r>
              <a:rPr lang="en-US" dirty="0" err="1"/>
              <a:t>elanike</a:t>
            </a:r>
            <a:r>
              <a:rPr lang="en-US" dirty="0"/>
              <a:t> </a:t>
            </a:r>
            <a:r>
              <a:rPr lang="en-US" dirty="0" err="1"/>
              <a:t>ning</a:t>
            </a:r>
            <a:r>
              <a:rPr lang="en-US" dirty="0"/>
              <a:t> </a:t>
            </a:r>
            <a:r>
              <a:rPr lang="en-US" dirty="0" err="1"/>
              <a:t>ametkondade</a:t>
            </a:r>
            <a:r>
              <a:rPr lang="en-US" dirty="0"/>
              <a:t> ja </a:t>
            </a:r>
            <a:r>
              <a:rPr lang="en-US" dirty="0" err="1"/>
              <a:t>võrguhaldajatega</a:t>
            </a:r>
            <a:r>
              <a:rPr lang="en-US" dirty="0"/>
              <a:t>. </a:t>
            </a:r>
          </a:p>
          <a:p>
            <a:r>
              <a:rPr lang="en-US" dirty="0" err="1"/>
              <a:t>Kokku</a:t>
            </a:r>
            <a:r>
              <a:rPr lang="en-US" dirty="0"/>
              <a:t> </a:t>
            </a:r>
            <a:r>
              <a:rPr lang="en-US" dirty="0" err="1"/>
              <a:t>konsultandi</a:t>
            </a:r>
            <a:r>
              <a:rPr lang="en-US" dirty="0"/>
              <a:t> ja </a:t>
            </a:r>
            <a:r>
              <a:rPr lang="en-US" dirty="0" err="1"/>
              <a:t>vallavalituse</a:t>
            </a:r>
            <a:r>
              <a:rPr lang="en-US" dirty="0"/>
              <a:t> </a:t>
            </a:r>
            <a:r>
              <a:rPr lang="en-US" dirty="0" err="1"/>
              <a:t>vahel</a:t>
            </a:r>
            <a:r>
              <a:rPr lang="en-US" dirty="0"/>
              <a:t> ca 40 </a:t>
            </a:r>
            <a:r>
              <a:rPr lang="en-US" dirty="0" err="1"/>
              <a:t>koosolekut</a:t>
            </a:r>
            <a:r>
              <a:rPr lang="en-US" dirty="0"/>
              <a:t>.</a:t>
            </a:r>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4</a:t>
            </a:fld>
            <a:endParaRPr lang="en-US" dirty="0"/>
          </a:p>
        </p:txBody>
      </p:sp>
    </p:spTree>
    <p:extLst>
      <p:ext uri="{BB962C8B-B14F-4D97-AF65-F5344CB8AC3E}">
        <p14:creationId xmlns:p14="http://schemas.microsoft.com/office/powerpoint/2010/main" val="207511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Tundlikud</a:t>
            </a:r>
            <a:r>
              <a:rPr lang="en-US" dirty="0"/>
              <a:t> </a:t>
            </a:r>
            <a:r>
              <a:rPr lang="en-US" dirty="0" err="1"/>
              <a:t>alad</a:t>
            </a:r>
            <a:r>
              <a:rPr lang="en-US" dirty="0"/>
              <a:t>: </a:t>
            </a:r>
            <a:r>
              <a:rPr lang="et-EE" sz="1200" dirty="0">
                <a:effectLst/>
                <a:latin typeface="Arial" panose="020B0604020202020204" pitchFamily="34" charset="0"/>
                <a:ea typeface="Arial" panose="020B0604020202020204" pitchFamily="34" charset="0"/>
              </a:rPr>
              <a:t>Elamualad, puhkealad ja ühiskondlike hoonete ja rajatistega alad</a:t>
            </a:r>
            <a:endParaRPr lang="en-US" sz="1200" dirty="0">
              <a:effectLst/>
              <a:latin typeface="Arial" panose="020B0604020202020204" pitchFamily="34" charset="0"/>
              <a:ea typeface="Arial" panose="020B0604020202020204" pitchFamily="34" charset="0"/>
            </a:endParaRPr>
          </a:p>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11</a:t>
            </a:fld>
            <a:endParaRPr lang="en-US" dirty="0"/>
          </a:p>
        </p:txBody>
      </p:sp>
    </p:spTree>
    <p:extLst>
      <p:ext uri="{BB962C8B-B14F-4D97-AF65-F5344CB8AC3E}">
        <p14:creationId xmlns:p14="http://schemas.microsoft.com/office/powerpoint/2010/main" val="415661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t-EE" sz="1800" b="0" i="0" dirty="0">
                <a:effectLst/>
                <a:latin typeface="Arial" panose="020B0604020202020204" pitchFamily="34" charset="0"/>
              </a:rPr>
              <a:t>maakorraldustoimingute läbiviimise (nt katastriüksuse jagamise) tulemusena tekkinud maaüksustele ehitusloa kohustuslike ehitiste kavandamiseks, kui endistesse (maakorraldustoimingute objektiks olnud maaüksuse) piiridesse on tekkinud kolm ja enam maaüksust või elamute vaheline kaugus jääb alla 150 m (st tekivad uued rohkem kui ühest elamust koosnevad lähestikku paiknevad hoonete kobarad);  </a:t>
            </a:r>
          </a:p>
          <a:p>
            <a:pPr algn="l" rtl="0" fontAlgn="base">
              <a:buFont typeface="Arial" panose="020B0604020202020204" pitchFamily="34" charset="0"/>
              <a:buChar char="•"/>
            </a:pPr>
            <a:r>
              <a:rPr lang="et-EE" sz="1800" b="0" i="0" dirty="0">
                <a:effectLst/>
                <a:latin typeface="Arial" panose="020B0604020202020204" pitchFamily="34" charset="0"/>
              </a:rPr>
              <a:t>väärtuslikule põllumajandusmaale rohkem kui ühest elamust koosneva lähestikku paikneva (elamute vaheline kaugus jääb alla 150 m) hoonete kobara kavandamisel; </a:t>
            </a:r>
          </a:p>
          <a:p>
            <a:pPr algn="l" rtl="0" fontAlgn="base">
              <a:buFont typeface="Arial" panose="020B0604020202020204" pitchFamily="34" charset="0"/>
              <a:buChar char="•"/>
            </a:pPr>
            <a:r>
              <a:rPr lang="et-EE" sz="1800" b="0" i="0" dirty="0">
                <a:effectLst/>
                <a:highlight>
                  <a:srgbClr val="FFFFFF"/>
                </a:highlight>
                <a:latin typeface="Arial" panose="020B0604020202020204" pitchFamily="34" charset="0"/>
              </a:rPr>
              <a:t>olulise külastatavusega või liikluskoormusega objekti (nt bensiinijaam, kaubandushoone, turismikeskus) kavandamisel;</a:t>
            </a:r>
            <a:r>
              <a:rPr lang="et-EE" sz="1800" b="0" i="0" dirty="0">
                <a:effectLst/>
                <a:latin typeface="Arial" panose="020B0604020202020204" pitchFamily="34" charset="0"/>
              </a:rPr>
              <a:t> </a:t>
            </a:r>
          </a:p>
          <a:p>
            <a:pPr algn="l" rtl="0" fontAlgn="base">
              <a:buFont typeface="Arial" panose="020B0604020202020204" pitchFamily="34" charset="0"/>
              <a:buChar char="•"/>
            </a:pPr>
            <a:r>
              <a:rPr lang="et-EE" sz="1800" b="0" i="0" dirty="0">
                <a:effectLst/>
                <a:latin typeface="Arial" panose="020B0604020202020204" pitchFamily="34" charset="0"/>
              </a:rPr>
              <a:t>olulise keskkonnamõjuga</a:t>
            </a:r>
            <a:r>
              <a:rPr lang="et-EE" sz="1800" b="0" i="0" baseline="30000" dirty="0">
                <a:effectLst/>
                <a:latin typeface="Arial" panose="020B0604020202020204" pitchFamily="34" charset="0"/>
              </a:rPr>
              <a:t>9</a:t>
            </a:r>
            <a:r>
              <a:rPr lang="et-EE" sz="1800" b="0" i="0" dirty="0">
                <a:effectLst/>
                <a:latin typeface="Arial" panose="020B0604020202020204" pitchFamily="34" charset="0"/>
              </a:rPr>
              <a:t> uute tootmis- ja ärihoonete kavandamisel; </a:t>
            </a:r>
          </a:p>
          <a:p>
            <a:pPr algn="l" rtl="0" fontAlgn="base">
              <a:buFont typeface="Arial" panose="020B0604020202020204" pitchFamily="34" charset="0"/>
              <a:buChar char="•"/>
            </a:pPr>
            <a:r>
              <a:rPr lang="et-EE" sz="1800" b="0" i="0" dirty="0">
                <a:effectLst/>
                <a:latin typeface="Arial" panose="020B0604020202020204" pitchFamily="34" charset="0"/>
              </a:rPr>
              <a:t>üle 100 kW suuruste päikeseparkide rajamise soovi korra</a:t>
            </a:r>
          </a:p>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12</a:t>
            </a:fld>
            <a:endParaRPr lang="en-US" dirty="0"/>
          </a:p>
        </p:txBody>
      </p:sp>
    </p:spTree>
    <p:extLst>
      <p:ext uri="{BB962C8B-B14F-4D97-AF65-F5344CB8AC3E}">
        <p14:creationId xmlns:p14="http://schemas.microsoft.com/office/powerpoint/2010/main" val="92916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14</a:t>
            </a:fld>
            <a:endParaRPr lang="en-US" dirty="0"/>
          </a:p>
        </p:txBody>
      </p:sp>
    </p:spTree>
    <p:extLst>
      <p:ext uri="{BB962C8B-B14F-4D97-AF65-F5344CB8AC3E}">
        <p14:creationId xmlns:p14="http://schemas.microsoft.com/office/powerpoint/2010/main" val="354195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effectLst/>
                <a:latin typeface="Arial" panose="020B0604020202020204" pitchFamily="34" charset="0"/>
                <a:ea typeface="Arial" panose="020B0604020202020204" pitchFamily="34" charset="0"/>
              </a:rPr>
              <a:t>Juhtotstarve</a:t>
            </a:r>
            <a:r>
              <a:rPr lang="en-US" sz="1200" dirty="0">
                <a:effectLst/>
                <a:latin typeface="Arial" panose="020B0604020202020204" pitchFamily="34" charset="0"/>
                <a:ea typeface="Arial" panose="020B0604020202020204" pitchFamily="34" charset="0"/>
              </a:rPr>
              <a:t>: </a:t>
            </a:r>
            <a:r>
              <a:rPr lang="fi-FI" sz="1200" dirty="0" err="1">
                <a:effectLst/>
                <a:latin typeface="Arial" panose="020B0604020202020204" pitchFamily="34" charset="0"/>
                <a:ea typeface="Arial" panose="020B0604020202020204" pitchFamily="34" charset="0"/>
              </a:rPr>
              <a:t>Põllu</a:t>
            </a:r>
            <a:r>
              <a:rPr lang="fi-FI" sz="1200" dirty="0">
                <a:effectLst/>
                <a:latin typeface="Arial" panose="020B0604020202020204" pitchFamily="34" charset="0"/>
                <a:ea typeface="Arial" panose="020B0604020202020204" pitchFamily="34" charset="0"/>
              </a:rPr>
              <a:t>- ja metsamaa maa-ala </a:t>
            </a:r>
            <a:endParaRPr lang="en-US" sz="1200" dirty="0">
              <a:effectLst/>
              <a:latin typeface="Arial" panose="020B0604020202020204" pitchFamily="34" charset="0"/>
              <a:ea typeface="Arial" panose="020B0604020202020204" pitchFamily="34" charset="0"/>
            </a:endParaRPr>
          </a:p>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17</a:t>
            </a:fld>
            <a:endParaRPr lang="en-US" dirty="0"/>
          </a:p>
        </p:txBody>
      </p:sp>
    </p:spTree>
    <p:extLst>
      <p:ext uri="{BB962C8B-B14F-4D97-AF65-F5344CB8AC3E}">
        <p14:creationId xmlns:p14="http://schemas.microsoft.com/office/powerpoint/2010/main" val="39672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18</a:t>
            </a:fld>
            <a:endParaRPr lang="en-US" dirty="0"/>
          </a:p>
        </p:txBody>
      </p:sp>
    </p:spTree>
    <p:extLst>
      <p:ext uri="{BB962C8B-B14F-4D97-AF65-F5344CB8AC3E}">
        <p14:creationId xmlns:p14="http://schemas.microsoft.com/office/powerpoint/2010/main" val="391878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effectLst/>
                <a:latin typeface="Arial" panose="020B0604020202020204" pitchFamily="34" charset="0"/>
                <a:ea typeface="Arial" panose="020B0604020202020204" pitchFamily="34" charset="0"/>
              </a:rPr>
              <a:t>Juhtotstarve</a:t>
            </a:r>
            <a:r>
              <a:rPr lang="en-US" sz="1200" dirty="0">
                <a:effectLst/>
                <a:latin typeface="Arial" panose="020B0604020202020204" pitchFamily="34" charset="0"/>
                <a:ea typeface="Arial" panose="020B0604020202020204" pitchFamily="34" charset="0"/>
              </a:rPr>
              <a:t>: </a:t>
            </a:r>
            <a:r>
              <a:rPr lang="fi-FI" sz="1200" dirty="0" err="1">
                <a:effectLst/>
                <a:latin typeface="Arial" panose="020B0604020202020204" pitchFamily="34" charset="0"/>
                <a:ea typeface="Arial" panose="020B0604020202020204" pitchFamily="34" charset="0"/>
              </a:rPr>
              <a:t>Põllu</a:t>
            </a:r>
            <a:r>
              <a:rPr lang="fi-FI" sz="1200" dirty="0">
                <a:effectLst/>
                <a:latin typeface="Arial" panose="020B0604020202020204" pitchFamily="34" charset="0"/>
                <a:ea typeface="Arial" panose="020B0604020202020204" pitchFamily="34" charset="0"/>
              </a:rPr>
              <a:t>- ja metsamaa maa-ala </a:t>
            </a:r>
            <a:endParaRPr lang="en-US" sz="1200" dirty="0">
              <a:effectLst/>
              <a:latin typeface="Arial" panose="020B0604020202020204" pitchFamily="34" charset="0"/>
              <a:ea typeface="Arial" panose="020B0604020202020204" pitchFamily="34" charset="0"/>
            </a:endParaRPr>
          </a:p>
          <a:p>
            <a:endParaRPr lang="et-EE" dirty="0"/>
          </a:p>
        </p:txBody>
      </p:sp>
      <p:sp>
        <p:nvSpPr>
          <p:cNvPr id="4" name="Slide Number Placeholder 3"/>
          <p:cNvSpPr>
            <a:spLocks noGrp="1"/>
          </p:cNvSpPr>
          <p:nvPr>
            <p:ph type="sldNum" sz="quarter" idx="5"/>
          </p:nvPr>
        </p:nvSpPr>
        <p:spPr/>
        <p:txBody>
          <a:bodyPr/>
          <a:lstStyle/>
          <a:p>
            <a:pPr>
              <a:defRPr/>
            </a:pPr>
            <a:fld id="{C5F32C37-B16E-40FA-8EEF-0523C18831F4}" type="slidenum">
              <a:rPr lang="en-US" smtClean="0"/>
              <a:pPr>
                <a:defRPr/>
              </a:pPr>
              <a:t>20</a:t>
            </a:fld>
            <a:endParaRPr lang="en-US" dirty="0"/>
          </a:p>
        </p:txBody>
      </p:sp>
    </p:spTree>
    <p:extLst>
      <p:ext uri="{BB962C8B-B14F-4D97-AF65-F5344CB8AC3E}">
        <p14:creationId xmlns:p14="http://schemas.microsoft.com/office/powerpoint/2010/main" val="241422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t-E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6" name="Rectangle 6"/>
          <p:cNvSpPr>
            <a:spLocks noGrp="1" noChangeArrowheads="1"/>
          </p:cNvSpPr>
          <p:nvPr>
            <p:ph type="sldNum" sz="quarter" idx="12"/>
          </p:nvPr>
        </p:nvSpPr>
        <p:spPr>
          <a:ln/>
        </p:spPr>
        <p:txBody>
          <a:bodyPr/>
          <a:lstStyle>
            <a:lvl1pPr>
              <a:defRPr/>
            </a:lvl1pPr>
          </a:lstStyle>
          <a:p>
            <a:pPr>
              <a:defRPr/>
            </a:pPr>
            <a:fld id="{72E07968-04AA-4E51-995C-AB7F382A4025}" type="slidenum">
              <a:rPr lang="et-EE"/>
              <a:pPr>
                <a:defRPr/>
              </a:pPr>
              <a:t>‹#›</a:t>
            </a:fld>
            <a:endParaRPr lang="et-E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6" name="Rectangle 6"/>
          <p:cNvSpPr>
            <a:spLocks noGrp="1" noChangeArrowheads="1"/>
          </p:cNvSpPr>
          <p:nvPr>
            <p:ph type="sldNum" sz="quarter" idx="12"/>
          </p:nvPr>
        </p:nvSpPr>
        <p:spPr>
          <a:ln/>
        </p:spPr>
        <p:txBody>
          <a:bodyPr/>
          <a:lstStyle>
            <a:lvl1pPr>
              <a:defRPr/>
            </a:lvl1pPr>
          </a:lstStyle>
          <a:p>
            <a:pPr>
              <a:defRPr/>
            </a:pPr>
            <a:fld id="{E351DB78-C170-47F5-BEEA-4F2BC07F06C4}" type="slidenum">
              <a:rPr lang="et-EE"/>
              <a:pPr>
                <a:defRPr/>
              </a:pPr>
              <a:t>‹#›</a:t>
            </a:fld>
            <a:endParaRPr lang="et-E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6" name="Rectangle 6"/>
          <p:cNvSpPr>
            <a:spLocks noGrp="1" noChangeArrowheads="1"/>
          </p:cNvSpPr>
          <p:nvPr>
            <p:ph type="sldNum" sz="quarter" idx="12"/>
          </p:nvPr>
        </p:nvSpPr>
        <p:spPr>
          <a:ln/>
        </p:spPr>
        <p:txBody>
          <a:bodyPr/>
          <a:lstStyle>
            <a:lvl1pPr>
              <a:defRPr/>
            </a:lvl1pPr>
          </a:lstStyle>
          <a:p>
            <a:pPr>
              <a:defRPr/>
            </a:pPr>
            <a:fld id="{CEB09E70-C92A-4818-9736-6BD00124EB02}" type="slidenum">
              <a:rPr lang="et-EE"/>
              <a:pPr>
                <a:defRPr/>
              </a:pPr>
              <a:t>‹#›</a:t>
            </a:fld>
            <a:endParaRPr lang="et-E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t-EE"/>
          </a:p>
        </p:txBody>
      </p:sp>
      <p:sp>
        <p:nvSpPr>
          <p:cNvPr id="3" name="Table Placeholder 2"/>
          <p:cNvSpPr>
            <a:spLocks noGrp="1"/>
          </p:cNvSpPr>
          <p:nvPr>
            <p:ph type="tbl" idx="1"/>
          </p:nvPr>
        </p:nvSpPr>
        <p:spPr>
          <a:xfrm>
            <a:off x="457200" y="1600200"/>
            <a:ext cx="8229600" cy="4525963"/>
          </a:xfrm>
        </p:spPr>
        <p:txBody>
          <a:bodyPr/>
          <a:lstStyle/>
          <a:p>
            <a:pPr lvl="0"/>
            <a:endParaRPr lang="et-EE"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t-E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6" name="Rectangle 6"/>
          <p:cNvSpPr>
            <a:spLocks noGrp="1" noChangeArrowheads="1"/>
          </p:cNvSpPr>
          <p:nvPr>
            <p:ph type="sldNum" sz="quarter" idx="12"/>
          </p:nvPr>
        </p:nvSpPr>
        <p:spPr>
          <a:ln/>
        </p:spPr>
        <p:txBody>
          <a:bodyPr/>
          <a:lstStyle>
            <a:lvl1pPr>
              <a:defRPr/>
            </a:lvl1pPr>
          </a:lstStyle>
          <a:p>
            <a:pPr>
              <a:defRPr/>
            </a:pPr>
            <a:fld id="{1F23261B-7C58-4A8D-B6BE-4EB466ADD56B}" type="slidenum">
              <a:rPr lang="et-EE"/>
              <a:pPr>
                <a:defRPr/>
              </a:pPr>
              <a:t>‹#›</a:t>
            </a:fld>
            <a:endParaRPr lang="et-E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3" name="Rectangle 4"/>
          <p:cNvSpPr>
            <a:spLocks noGrp="1" noChangeArrowheads="1"/>
          </p:cNvSpPr>
          <p:nvPr>
            <p:ph type="dt" sz="half" idx="10"/>
          </p:nvPr>
        </p:nvSpPr>
        <p:spPr>
          <a:ln/>
        </p:spPr>
        <p:txBody>
          <a:bodyPr/>
          <a:lstStyle>
            <a:lvl1pPr>
              <a:defRPr/>
            </a:lvl1pPr>
          </a:lstStyle>
          <a:p>
            <a:pPr>
              <a:defRPr/>
            </a:pPr>
            <a:endParaRPr lang="et-EE"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5" name="Rectangle 6"/>
          <p:cNvSpPr>
            <a:spLocks noGrp="1" noChangeArrowheads="1"/>
          </p:cNvSpPr>
          <p:nvPr>
            <p:ph type="sldNum" sz="quarter" idx="12"/>
          </p:nvPr>
        </p:nvSpPr>
        <p:spPr>
          <a:ln/>
        </p:spPr>
        <p:txBody>
          <a:bodyPr/>
          <a:lstStyle>
            <a:lvl1pPr>
              <a:defRPr/>
            </a:lvl1pPr>
          </a:lstStyle>
          <a:p>
            <a:pPr>
              <a:defRPr/>
            </a:pPr>
            <a:fld id="{C823FDFF-0CAA-432E-AD80-DFFE10F7ABE7}" type="slidenum">
              <a:rPr lang="et-EE"/>
              <a:pPr>
                <a:defRPr/>
              </a:pPr>
              <a:t>‹#›</a:t>
            </a:fld>
            <a:endParaRPr lang="et-E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p:cNvSpPr>
            <a:spLocks noGrp="1" noChangeArrowheads="1"/>
          </p:cNvSpPr>
          <p:nvPr>
            <p:ph type="dt" sz="half" idx="10"/>
          </p:nvPr>
        </p:nvSpPr>
        <p:spPr>
          <a:ln/>
        </p:spPr>
        <p:txBody>
          <a:bodyPr/>
          <a:lstStyle>
            <a:lvl1pPr>
              <a:defRPr/>
            </a:lvl1pPr>
          </a:lstStyle>
          <a:p>
            <a:pPr>
              <a:defRPr/>
            </a:pPr>
            <a:endParaRPr lang="et-E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6" name="Rectangle 6"/>
          <p:cNvSpPr>
            <a:spLocks noGrp="1" noChangeArrowheads="1"/>
          </p:cNvSpPr>
          <p:nvPr>
            <p:ph type="sldNum" sz="quarter" idx="12"/>
          </p:nvPr>
        </p:nvSpPr>
        <p:spPr>
          <a:ln/>
        </p:spPr>
        <p:txBody>
          <a:bodyPr/>
          <a:lstStyle>
            <a:lvl1pPr>
              <a:defRPr/>
            </a:lvl1pPr>
          </a:lstStyle>
          <a:p>
            <a:pPr>
              <a:defRPr/>
            </a:pPr>
            <a:fld id="{49DC2A98-25DB-479A-A253-1D3C09F90F87}" type="slidenum">
              <a:rPr lang="et-EE"/>
              <a:pPr>
                <a:defRPr/>
              </a:pPr>
              <a:t>‹#›</a:t>
            </a:fld>
            <a:endParaRPr lang="et-E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t-E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6" name="Rectangle 6"/>
          <p:cNvSpPr>
            <a:spLocks noGrp="1" noChangeArrowheads="1"/>
          </p:cNvSpPr>
          <p:nvPr>
            <p:ph type="sldNum" sz="quarter" idx="12"/>
          </p:nvPr>
        </p:nvSpPr>
        <p:spPr>
          <a:ln/>
        </p:spPr>
        <p:txBody>
          <a:bodyPr/>
          <a:lstStyle>
            <a:lvl1pPr>
              <a:defRPr/>
            </a:lvl1pPr>
          </a:lstStyle>
          <a:p>
            <a:pPr>
              <a:defRPr/>
            </a:pPr>
            <a:fld id="{16CC78C0-508D-4ACA-891D-4FE90526BE6D}" type="slidenum">
              <a:rPr lang="et-EE"/>
              <a:pPr>
                <a:defRPr/>
              </a:pPr>
              <a:t>‹#›</a:t>
            </a:fld>
            <a:endParaRPr lang="et-E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Rectangle 4"/>
          <p:cNvSpPr>
            <a:spLocks noGrp="1" noChangeArrowheads="1"/>
          </p:cNvSpPr>
          <p:nvPr>
            <p:ph type="dt" sz="half" idx="10"/>
          </p:nvPr>
        </p:nvSpPr>
        <p:spPr>
          <a:ln/>
        </p:spPr>
        <p:txBody>
          <a:bodyPr/>
          <a:lstStyle>
            <a:lvl1pPr>
              <a:defRPr/>
            </a:lvl1pPr>
          </a:lstStyle>
          <a:p>
            <a:pPr>
              <a:defRPr/>
            </a:pPr>
            <a:endParaRPr lang="et-EE"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7" name="Rectangle 6"/>
          <p:cNvSpPr>
            <a:spLocks noGrp="1" noChangeArrowheads="1"/>
          </p:cNvSpPr>
          <p:nvPr>
            <p:ph type="sldNum" sz="quarter" idx="12"/>
          </p:nvPr>
        </p:nvSpPr>
        <p:spPr>
          <a:ln/>
        </p:spPr>
        <p:txBody>
          <a:bodyPr/>
          <a:lstStyle>
            <a:lvl1pPr>
              <a:defRPr/>
            </a:lvl1pPr>
          </a:lstStyle>
          <a:p>
            <a:pPr>
              <a:defRPr/>
            </a:pPr>
            <a:fld id="{C6A6114E-B7D3-48EB-A4B1-4D0C05A505A2}" type="slidenum">
              <a:rPr lang="et-EE"/>
              <a:pPr>
                <a:defRPr/>
              </a:pPr>
              <a:t>‹#›</a:t>
            </a:fld>
            <a:endParaRPr lang="et-E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Rectangle 4"/>
          <p:cNvSpPr>
            <a:spLocks noGrp="1" noChangeArrowheads="1"/>
          </p:cNvSpPr>
          <p:nvPr>
            <p:ph type="dt" sz="half" idx="10"/>
          </p:nvPr>
        </p:nvSpPr>
        <p:spPr>
          <a:ln/>
        </p:spPr>
        <p:txBody>
          <a:bodyPr/>
          <a:lstStyle>
            <a:lvl1pPr>
              <a:defRPr/>
            </a:lvl1pPr>
          </a:lstStyle>
          <a:p>
            <a:pPr>
              <a:defRPr/>
            </a:pPr>
            <a:endParaRPr lang="et-EE"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9" name="Rectangle 6"/>
          <p:cNvSpPr>
            <a:spLocks noGrp="1" noChangeArrowheads="1"/>
          </p:cNvSpPr>
          <p:nvPr>
            <p:ph type="sldNum" sz="quarter" idx="12"/>
          </p:nvPr>
        </p:nvSpPr>
        <p:spPr>
          <a:ln/>
        </p:spPr>
        <p:txBody>
          <a:bodyPr/>
          <a:lstStyle>
            <a:lvl1pPr>
              <a:defRPr/>
            </a:lvl1pPr>
          </a:lstStyle>
          <a:p>
            <a:pPr>
              <a:defRPr/>
            </a:pPr>
            <a:fld id="{8F73ED86-0FE4-44ED-BDBF-E8695E7E8740}" type="slidenum">
              <a:rPr lang="et-EE"/>
              <a:pPr>
                <a:defRPr/>
              </a:pPr>
              <a:t>‹#›</a:t>
            </a:fld>
            <a:endParaRPr lang="et-E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Rectangle 4"/>
          <p:cNvSpPr>
            <a:spLocks noGrp="1" noChangeArrowheads="1"/>
          </p:cNvSpPr>
          <p:nvPr>
            <p:ph type="dt" sz="half" idx="10"/>
          </p:nvPr>
        </p:nvSpPr>
        <p:spPr>
          <a:ln/>
        </p:spPr>
        <p:txBody>
          <a:bodyPr/>
          <a:lstStyle>
            <a:lvl1pPr>
              <a:defRPr/>
            </a:lvl1pPr>
          </a:lstStyle>
          <a:p>
            <a:pPr>
              <a:defRPr/>
            </a:pPr>
            <a:endParaRPr lang="et-EE"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5" name="Rectangle 6"/>
          <p:cNvSpPr>
            <a:spLocks noGrp="1" noChangeArrowheads="1"/>
          </p:cNvSpPr>
          <p:nvPr>
            <p:ph type="sldNum" sz="quarter" idx="12"/>
          </p:nvPr>
        </p:nvSpPr>
        <p:spPr>
          <a:ln/>
        </p:spPr>
        <p:txBody>
          <a:bodyPr/>
          <a:lstStyle>
            <a:lvl1pPr>
              <a:defRPr/>
            </a:lvl1pPr>
          </a:lstStyle>
          <a:p>
            <a:pPr>
              <a:defRPr/>
            </a:pPr>
            <a:fld id="{688014EB-BC32-4F69-B088-E519C26E19C6}" type="slidenum">
              <a:rPr lang="et-EE"/>
              <a:pPr>
                <a:defRPr/>
              </a:pPr>
              <a:t>‹#›</a:t>
            </a:fld>
            <a:endParaRPr lang="et-E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t-EE"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4" name="Rectangle 6"/>
          <p:cNvSpPr>
            <a:spLocks noGrp="1" noChangeArrowheads="1"/>
          </p:cNvSpPr>
          <p:nvPr>
            <p:ph type="sldNum" sz="quarter" idx="12"/>
          </p:nvPr>
        </p:nvSpPr>
        <p:spPr>
          <a:ln/>
        </p:spPr>
        <p:txBody>
          <a:bodyPr/>
          <a:lstStyle>
            <a:lvl1pPr>
              <a:defRPr/>
            </a:lvl1pPr>
          </a:lstStyle>
          <a:p>
            <a:pPr>
              <a:defRPr/>
            </a:pPr>
            <a:fld id="{F7D7182A-FFB6-4D23-B715-7F0A1072831F}" type="slidenum">
              <a:rPr lang="et-EE"/>
              <a:pPr>
                <a:defRPr/>
              </a:pPr>
              <a:t>‹#›</a:t>
            </a:fld>
            <a:endParaRPr lang="et-E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t-EE"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7" name="Rectangle 6"/>
          <p:cNvSpPr>
            <a:spLocks noGrp="1" noChangeArrowheads="1"/>
          </p:cNvSpPr>
          <p:nvPr>
            <p:ph type="sldNum" sz="quarter" idx="12"/>
          </p:nvPr>
        </p:nvSpPr>
        <p:spPr>
          <a:ln/>
        </p:spPr>
        <p:txBody>
          <a:bodyPr/>
          <a:lstStyle>
            <a:lvl1pPr>
              <a:defRPr/>
            </a:lvl1pPr>
          </a:lstStyle>
          <a:p>
            <a:pPr>
              <a:defRPr/>
            </a:pPr>
            <a:fld id="{60C44D41-680A-4D29-A6F7-FD4B7D1F5C87}" type="slidenum">
              <a:rPr lang="et-EE"/>
              <a:pPr>
                <a:defRPr/>
              </a:pPr>
              <a:t>‹#›</a:t>
            </a:fld>
            <a:endParaRPr lang="et-E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t-EE"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t-EE"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t-EE" dirty="0"/>
          </a:p>
        </p:txBody>
      </p:sp>
      <p:sp>
        <p:nvSpPr>
          <p:cNvPr id="7" name="Rectangle 6"/>
          <p:cNvSpPr>
            <a:spLocks noGrp="1" noChangeArrowheads="1"/>
          </p:cNvSpPr>
          <p:nvPr>
            <p:ph type="sldNum" sz="quarter" idx="12"/>
          </p:nvPr>
        </p:nvSpPr>
        <p:spPr>
          <a:ln/>
        </p:spPr>
        <p:txBody>
          <a:bodyPr/>
          <a:lstStyle>
            <a:lvl1pPr>
              <a:defRPr/>
            </a:lvl1pPr>
          </a:lstStyle>
          <a:p>
            <a:pPr>
              <a:defRPr/>
            </a:pPr>
            <a:fld id="{D558D517-FD54-40A0-8A9D-E40B49F5E151}" type="slidenum">
              <a:rPr lang="et-EE"/>
              <a:pPr>
                <a:defRPr/>
              </a:pPr>
              <a:t>‹#›</a:t>
            </a:fld>
            <a:endParaRPr lang="et-E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t-EE"/>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t-EE"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t-EE"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24C37-0200-40CA-AB78-10602604E71F}" type="slidenum">
              <a:rPr lang="et-EE"/>
              <a:pPr>
                <a:defRPr/>
              </a:pPr>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hendrikson.ee/maps/Kadrina-vald/"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hendrikson.ee/maps/Kadrina-vald/"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0A025-FAA4-00FF-D635-010541AFC64D}"/>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6397" r="39412" b="33500"/>
          <a:stretch/>
        </p:blipFill>
        <p:spPr>
          <a:xfrm>
            <a:off x="0" y="-243408"/>
            <a:ext cx="9169433" cy="7101408"/>
          </a:xfrm>
          <a:prstGeom prst="rect">
            <a:avLst/>
          </a:prstGeom>
        </p:spPr>
      </p:pic>
      <p:sp>
        <p:nvSpPr>
          <p:cNvPr id="5" name="Pealkiri 4">
            <a:extLst>
              <a:ext uri="{FF2B5EF4-FFF2-40B4-BE49-F238E27FC236}">
                <a16:creationId xmlns:a16="http://schemas.microsoft.com/office/drawing/2014/main" id="{BE9EB856-0F25-42C2-9C2B-73729AFEDE07}"/>
              </a:ext>
            </a:extLst>
          </p:cNvPr>
          <p:cNvSpPr>
            <a:spLocks noGrp="1"/>
          </p:cNvSpPr>
          <p:nvPr>
            <p:ph type="ctrTitle"/>
          </p:nvPr>
        </p:nvSpPr>
        <p:spPr>
          <a:xfrm>
            <a:off x="467544" y="4365104"/>
            <a:ext cx="8276456" cy="1376339"/>
          </a:xfrm>
        </p:spPr>
        <p:txBody>
          <a:bodyPr/>
          <a:lstStyle/>
          <a:p>
            <a:pPr algn="l"/>
            <a:r>
              <a:rPr lang="et-EE" sz="4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KADRINA</a:t>
            </a:r>
            <a:r>
              <a:rPr lang="en-US" sz="4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VALLA ÜLDPLANEERING</a:t>
            </a:r>
            <a:br>
              <a:rPr lang="et-EE" sz="4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8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TUTVUSTUS VOLIKOGULE</a:t>
            </a:r>
            <a:br>
              <a:rPr lang="en-US" sz="28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2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12.09.20</a:t>
            </a:r>
            <a:r>
              <a:rPr lang="et-EE" sz="2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t>
            </a:r>
            <a:r>
              <a:rPr lang="en-US" sz="2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endParaRPr lang="et-EE" sz="2400"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lt 1">
            <a:extLst>
              <a:ext uri="{FF2B5EF4-FFF2-40B4-BE49-F238E27FC236}">
                <a16:creationId xmlns:a16="http://schemas.microsoft.com/office/drawing/2014/main" id="{5692DFDA-C7CB-9318-6F4C-B810C4036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6128177"/>
            <a:ext cx="2019300" cy="428625"/>
          </a:xfrm>
          <a:prstGeom prst="rect">
            <a:avLst/>
          </a:prstGeom>
        </p:spPr>
      </p:pic>
      <p:pic>
        <p:nvPicPr>
          <p:cNvPr id="4" name="Pilt 3">
            <a:extLst>
              <a:ext uri="{FF2B5EF4-FFF2-40B4-BE49-F238E27FC236}">
                <a16:creationId xmlns:a16="http://schemas.microsoft.com/office/drawing/2014/main" id="{9EA726F8-686F-F4C7-49AC-6AE7E9C4B7A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2771800" y="6183422"/>
            <a:ext cx="1244600" cy="373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DDBE614C-D4F6-28EB-5659-98DC0AF74B64}"/>
              </a:ext>
            </a:extLst>
          </p:cNvPr>
          <p:cNvPicPr>
            <a:picLocks noChangeAspect="1"/>
          </p:cNvPicPr>
          <p:nvPr/>
        </p:nvPicPr>
        <p:blipFill rotWithShape="1">
          <a:blip r:embed="rId2"/>
          <a:srcRect l="4414"/>
          <a:stretch/>
        </p:blipFill>
        <p:spPr>
          <a:xfrm>
            <a:off x="0" y="0"/>
            <a:ext cx="8588827" cy="6858000"/>
          </a:xfrm>
          <a:prstGeom prst="rect">
            <a:avLst/>
          </a:prstGeom>
        </p:spPr>
      </p:pic>
      <p:pic>
        <p:nvPicPr>
          <p:cNvPr id="3" name="Pilt 2">
            <a:extLst>
              <a:ext uri="{FF2B5EF4-FFF2-40B4-BE49-F238E27FC236}">
                <a16:creationId xmlns:a16="http://schemas.microsoft.com/office/drawing/2014/main" id="{32657B1C-7E8B-6C98-2344-7A9C214B6FB2}"/>
              </a:ext>
            </a:extLst>
          </p:cNvPr>
          <p:cNvPicPr>
            <a:picLocks noChangeAspect="1"/>
          </p:cNvPicPr>
          <p:nvPr/>
        </p:nvPicPr>
        <p:blipFill>
          <a:blip r:embed="rId3"/>
          <a:stretch>
            <a:fillRect/>
          </a:stretch>
        </p:blipFill>
        <p:spPr>
          <a:xfrm>
            <a:off x="7524329" y="0"/>
            <a:ext cx="1591284" cy="3813688"/>
          </a:xfrm>
          <a:prstGeom prst="rect">
            <a:avLst/>
          </a:prstGeom>
        </p:spPr>
      </p:pic>
      <p:pic>
        <p:nvPicPr>
          <p:cNvPr id="5" name="Pilt 4">
            <a:extLst>
              <a:ext uri="{FF2B5EF4-FFF2-40B4-BE49-F238E27FC236}">
                <a16:creationId xmlns:a16="http://schemas.microsoft.com/office/drawing/2014/main" id="{0A5B19FE-742C-7F1B-5F86-505BF0B9C933}"/>
              </a:ext>
            </a:extLst>
          </p:cNvPr>
          <p:cNvPicPr>
            <a:picLocks noChangeAspect="1"/>
          </p:cNvPicPr>
          <p:nvPr/>
        </p:nvPicPr>
        <p:blipFill>
          <a:blip r:embed="rId4"/>
          <a:stretch>
            <a:fillRect/>
          </a:stretch>
        </p:blipFill>
        <p:spPr>
          <a:xfrm>
            <a:off x="7524329" y="3688033"/>
            <a:ext cx="1666865" cy="3169967"/>
          </a:xfrm>
          <a:prstGeom prst="rect">
            <a:avLst/>
          </a:prstGeom>
        </p:spPr>
      </p:pic>
    </p:spTree>
    <p:extLst>
      <p:ext uri="{BB962C8B-B14F-4D97-AF65-F5344CB8AC3E}">
        <p14:creationId xmlns:p14="http://schemas.microsoft.com/office/powerpoint/2010/main" val="137083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6CD86-147F-28EB-8BB9-0EF6E826720A}"/>
              </a:ext>
            </a:extLst>
          </p:cNvPr>
          <p:cNvPicPr>
            <a:picLocks noChangeAspect="1"/>
          </p:cNvPicPr>
          <p:nvPr/>
        </p:nvPicPr>
        <p:blipFill rotWithShape="1">
          <a:blip r:embed="rId3">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7200" y="379075"/>
            <a:ext cx="8229600" cy="91718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DETAILPLANEERINGU KOHUSTUS</a:t>
            </a:r>
          </a:p>
        </p:txBody>
      </p:sp>
      <p:sp>
        <p:nvSpPr>
          <p:cNvPr id="8" name="Content Placeholder 7">
            <a:extLst>
              <a:ext uri="{FF2B5EF4-FFF2-40B4-BE49-F238E27FC236}">
                <a16:creationId xmlns:a16="http://schemas.microsoft.com/office/drawing/2014/main" id="{F5384093-F473-C230-1908-032281E44AB9}"/>
              </a:ext>
            </a:extLst>
          </p:cNvPr>
          <p:cNvSpPr>
            <a:spLocks noGrp="1"/>
          </p:cNvSpPr>
          <p:nvPr>
            <p:ph idx="1"/>
          </p:nvPr>
        </p:nvSpPr>
        <p:spPr>
          <a:xfrm>
            <a:off x="484624" y="1556792"/>
            <a:ext cx="8229600" cy="4525963"/>
          </a:xfrm>
        </p:spPr>
        <p:txBody>
          <a:bodyPr/>
          <a:lstStyle/>
          <a:p>
            <a:pPr marL="0" indent="0">
              <a:buNone/>
            </a:pPr>
            <a:r>
              <a:rPr lang="en-US" sz="2400" dirty="0" err="1"/>
              <a:t>PlanSi</a:t>
            </a:r>
            <a:r>
              <a:rPr lang="en-US" sz="2400" dirty="0"/>
              <a:t> </a:t>
            </a:r>
            <a:r>
              <a:rPr lang="en-US" sz="2400" dirty="0" err="1"/>
              <a:t>järgsed</a:t>
            </a:r>
            <a:r>
              <a:rPr lang="en-US" sz="2400" dirty="0"/>
              <a:t> DP </a:t>
            </a:r>
            <a:r>
              <a:rPr lang="en-US" sz="2400" dirty="0" err="1"/>
              <a:t>kohustusega</a:t>
            </a:r>
            <a:r>
              <a:rPr lang="en-US" sz="2400" dirty="0"/>
              <a:t> </a:t>
            </a:r>
            <a:r>
              <a:rPr lang="en-US" sz="2400" dirty="0" err="1"/>
              <a:t>alad</a:t>
            </a:r>
            <a:r>
              <a:rPr lang="en-US" sz="2400" dirty="0"/>
              <a:t>: </a:t>
            </a:r>
            <a:r>
              <a:rPr lang="en-US" sz="2400" dirty="0" err="1"/>
              <a:t>Kadrina</a:t>
            </a:r>
            <a:r>
              <a:rPr lang="en-US" sz="2400" dirty="0"/>
              <a:t> ja </a:t>
            </a:r>
            <a:r>
              <a:rPr lang="en-US" sz="2400" dirty="0" err="1"/>
              <a:t>Hulja</a:t>
            </a:r>
            <a:r>
              <a:rPr lang="en-US" sz="2400" dirty="0"/>
              <a:t> </a:t>
            </a:r>
            <a:r>
              <a:rPr lang="en-US" sz="2400" dirty="0" err="1"/>
              <a:t>alevik</a:t>
            </a:r>
            <a:r>
              <a:rPr lang="en-US" sz="2400" dirty="0"/>
              <a:t>.  </a:t>
            </a:r>
          </a:p>
          <a:p>
            <a:pPr marL="0" indent="0">
              <a:buNone/>
            </a:pPr>
            <a:endParaRPr lang="en-US" sz="2400" dirty="0"/>
          </a:p>
          <a:p>
            <a:pPr marL="0" indent="0">
              <a:buNone/>
            </a:pPr>
            <a:r>
              <a:rPr lang="en-US" sz="2400" dirty="0" err="1"/>
              <a:t>Lisaks</a:t>
            </a:r>
            <a:r>
              <a:rPr lang="en-US" sz="2400" dirty="0"/>
              <a:t> </a:t>
            </a:r>
            <a:r>
              <a:rPr lang="en-US" sz="2400" dirty="0" err="1"/>
              <a:t>PlanS-ile</a:t>
            </a:r>
            <a:r>
              <a:rPr lang="en-US" sz="2400" dirty="0"/>
              <a:t> </a:t>
            </a:r>
            <a:r>
              <a:rPr lang="en-US" sz="2400" dirty="0" err="1"/>
              <a:t>kogu</a:t>
            </a:r>
            <a:r>
              <a:rPr lang="en-US" sz="2400" dirty="0"/>
              <a:t> </a:t>
            </a:r>
            <a:r>
              <a:rPr lang="en-US" sz="2400" dirty="0" err="1"/>
              <a:t>vallas</a:t>
            </a:r>
            <a:r>
              <a:rPr lang="en-US" sz="2400" dirty="0"/>
              <a:t> on DP </a:t>
            </a:r>
            <a:r>
              <a:rPr lang="en-US" sz="2400" dirty="0" err="1"/>
              <a:t>kohustus</a:t>
            </a:r>
            <a:r>
              <a:rPr lang="en-US" sz="2400" dirty="0"/>
              <a:t>:</a:t>
            </a:r>
          </a:p>
          <a:p>
            <a:r>
              <a:rPr lang="et-EE" sz="2400" dirty="0"/>
              <a:t>katastriüksuse </a:t>
            </a:r>
            <a:r>
              <a:rPr lang="et-EE" sz="2400" dirty="0" err="1"/>
              <a:t>jagami</a:t>
            </a:r>
            <a:r>
              <a:rPr lang="en-US" sz="2400" dirty="0" err="1"/>
              <a:t>sel</a:t>
            </a:r>
            <a:r>
              <a:rPr lang="et-EE" sz="2400" dirty="0"/>
              <a:t> </a:t>
            </a:r>
            <a:r>
              <a:rPr lang="en-US" sz="2400" dirty="0"/>
              <a:t>3(+)</a:t>
            </a:r>
            <a:r>
              <a:rPr lang="et-EE" sz="2400" dirty="0"/>
              <a:t> maaüksuseks, kui jagamise eesmärk on ehitusõiguse saamine ning maaüksuse suurused jäävad alla 0,5 hektari;</a:t>
            </a:r>
            <a:endParaRPr lang="en-US" sz="2400" dirty="0"/>
          </a:p>
          <a:p>
            <a:r>
              <a:rPr lang="et-EE" sz="2400" dirty="0"/>
              <a:t>üle 4 korteriga rida- või korterelamu ehitamiseks;</a:t>
            </a:r>
          </a:p>
          <a:p>
            <a:r>
              <a:rPr lang="et-EE" sz="2400" dirty="0"/>
              <a:t>üle 30 m kõrguse üksiktuuliku kavandamiseks</a:t>
            </a:r>
            <a:r>
              <a:rPr lang="en-US" sz="2400" dirty="0"/>
              <a:t>;</a:t>
            </a:r>
          </a:p>
          <a:p>
            <a:r>
              <a:rPr lang="et-EE" sz="2400" dirty="0"/>
              <a:t>kahe ja enama kuni 30 m kõrguse tuuliku rajamiseks, juhul kui kavandatav ala paikneb kuni 500 m kaugusel tundlikest alades</a:t>
            </a:r>
          </a:p>
          <a:p>
            <a:endParaRPr lang="et-EE" sz="2800" dirty="0"/>
          </a:p>
        </p:txBody>
      </p:sp>
      <p:pic>
        <p:nvPicPr>
          <p:cNvPr id="2" name="Pilt 1">
            <a:extLst>
              <a:ext uri="{FF2B5EF4-FFF2-40B4-BE49-F238E27FC236}">
                <a16:creationId xmlns:a16="http://schemas.microsoft.com/office/drawing/2014/main" id="{BDF79B98-9AFE-D31A-3D6E-62EB73F1C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3" name="Pilt 2">
            <a:extLst>
              <a:ext uri="{FF2B5EF4-FFF2-40B4-BE49-F238E27FC236}">
                <a16:creationId xmlns:a16="http://schemas.microsoft.com/office/drawing/2014/main" id="{7ADC47EE-7A43-C532-18F6-AB37E4D4CBA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221002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0FC3FC-C3EB-56A0-A27D-7AD350B5A957}"/>
              </a:ext>
            </a:extLst>
          </p:cNvPr>
          <p:cNvPicPr>
            <a:picLocks noChangeAspect="1"/>
          </p:cNvPicPr>
          <p:nvPr/>
        </p:nvPicPr>
        <p:blipFill>
          <a:blip r:embed="rId3">
            <a:duotone>
              <a:schemeClr val="accent3">
                <a:shade val="45000"/>
                <a:satMod val="135000"/>
              </a:schemeClr>
              <a:prstClr val="white"/>
            </a:duotone>
          </a:blip>
          <a:stretch>
            <a:fillRect/>
          </a:stretch>
        </p:blipFill>
        <p:spPr>
          <a:xfrm>
            <a:off x="-252536" y="3627"/>
            <a:ext cx="9654179" cy="6854373"/>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7200" y="379075"/>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DETAILPLANEERINGU </a:t>
            </a:r>
            <a:r>
              <a:rPr lang="en-US" sz="3600" dirty="0">
                <a:solidFill>
                  <a:srgbClr val="900024"/>
                </a:solidFill>
              </a:rPr>
              <a:t>KOOSTAMISE KAALUMISE VAJADUS</a:t>
            </a:r>
            <a:endParaRPr lang="en-US" sz="3600" b="1" dirty="0">
              <a:solidFill>
                <a:srgbClr val="900024"/>
              </a:solidFill>
            </a:endParaRPr>
          </a:p>
        </p:txBody>
      </p:sp>
      <p:sp>
        <p:nvSpPr>
          <p:cNvPr id="8" name="Content Placeholder 7">
            <a:extLst>
              <a:ext uri="{FF2B5EF4-FFF2-40B4-BE49-F238E27FC236}">
                <a16:creationId xmlns:a16="http://schemas.microsoft.com/office/drawing/2014/main" id="{F5384093-F473-C230-1908-032281E44AB9}"/>
              </a:ext>
            </a:extLst>
          </p:cNvPr>
          <p:cNvSpPr>
            <a:spLocks noGrp="1"/>
          </p:cNvSpPr>
          <p:nvPr>
            <p:ph idx="1"/>
          </p:nvPr>
        </p:nvSpPr>
        <p:spPr>
          <a:xfrm>
            <a:off x="457200" y="1322037"/>
            <a:ext cx="8229600" cy="4525963"/>
          </a:xfrm>
        </p:spPr>
        <p:txBody>
          <a:bodyPr/>
          <a:lstStyle/>
          <a:p>
            <a:r>
              <a:rPr lang="en-US" sz="2000" dirty="0"/>
              <a:t>T</a:t>
            </a:r>
            <a:r>
              <a:rPr lang="et-EE" sz="2000" dirty="0" err="1"/>
              <a:t>undlike</a:t>
            </a:r>
            <a:r>
              <a:rPr lang="et-EE" sz="2000" dirty="0"/>
              <a:t> alade  vahetus läheduses</a:t>
            </a:r>
            <a:r>
              <a:rPr lang="en-US" sz="2000" dirty="0"/>
              <a:t>.</a:t>
            </a:r>
          </a:p>
          <a:p>
            <a:r>
              <a:rPr lang="en-US" sz="2000" dirty="0"/>
              <a:t>Ü</a:t>
            </a:r>
            <a:r>
              <a:rPr lang="et-EE" sz="2000" dirty="0" err="1"/>
              <a:t>le</a:t>
            </a:r>
            <a:r>
              <a:rPr lang="et-EE" sz="2000" dirty="0"/>
              <a:t> 50 majutuskohaga majutuskompleksi või hoone kavandamisel</a:t>
            </a:r>
            <a:r>
              <a:rPr lang="en-US" sz="2000" dirty="0"/>
              <a:t>.</a:t>
            </a:r>
            <a:endParaRPr lang="et-EE" sz="2000" dirty="0"/>
          </a:p>
          <a:p>
            <a:r>
              <a:rPr lang="en-US" sz="2000" dirty="0" err="1"/>
              <a:t>Kavandatakse</a:t>
            </a:r>
            <a:r>
              <a:rPr lang="et-EE" sz="2000" dirty="0"/>
              <a:t> uu</a:t>
            </a:r>
            <a:r>
              <a:rPr lang="en-US" sz="2000" dirty="0" err="1"/>
              <a:t>si</a:t>
            </a:r>
            <a:r>
              <a:rPr lang="et-EE" sz="2000" dirty="0"/>
              <a:t> rohkem kui ühest elamust koosneva</a:t>
            </a:r>
            <a:r>
              <a:rPr lang="en-US" sz="2000" dirty="0" err="1"/>
              <a:t>i</a:t>
            </a:r>
            <a:r>
              <a:rPr lang="et-EE" sz="2000" dirty="0"/>
              <a:t>d lähestikku paiknevad hoonete kobara</a:t>
            </a:r>
            <a:r>
              <a:rPr lang="en-US" sz="2000" dirty="0" err="1"/>
              <a:t>i</a:t>
            </a:r>
            <a:r>
              <a:rPr lang="et-EE" sz="2000" dirty="0"/>
              <a:t>d</a:t>
            </a:r>
            <a:r>
              <a:rPr lang="en-US" sz="2000" dirty="0"/>
              <a:t> </a:t>
            </a:r>
            <a:r>
              <a:rPr lang="en-US" sz="2000" dirty="0" err="1"/>
              <a:t>väärtuslikule</a:t>
            </a:r>
            <a:r>
              <a:rPr lang="en-US" sz="2000" dirty="0"/>
              <a:t> </a:t>
            </a:r>
            <a:r>
              <a:rPr lang="en-US" sz="2000" dirty="0" err="1"/>
              <a:t>põllumajandsumaale</a:t>
            </a:r>
            <a:endParaRPr lang="en-US" sz="2000" dirty="0"/>
          </a:p>
          <a:p>
            <a:r>
              <a:rPr lang="en-US" sz="2000" dirty="0"/>
              <a:t>K</a:t>
            </a:r>
            <a:r>
              <a:rPr lang="et-EE" sz="2000" dirty="0" err="1"/>
              <a:t>eskkonnamõjudega</a:t>
            </a:r>
            <a:r>
              <a:rPr lang="et-EE" sz="2000" dirty="0"/>
              <a:t> uute tootmis- ja ärihoonete kavandamisel</a:t>
            </a:r>
            <a:r>
              <a:rPr lang="en-US" sz="2000" dirty="0"/>
              <a:t>.</a:t>
            </a:r>
            <a:endParaRPr lang="et-EE" sz="2000" dirty="0"/>
          </a:p>
          <a:p>
            <a:r>
              <a:rPr lang="en-US" sz="2000" dirty="0" err="1"/>
              <a:t>Suurõnnetuse</a:t>
            </a:r>
            <a:r>
              <a:rPr lang="en-US" sz="2000" dirty="0"/>
              <a:t> </a:t>
            </a:r>
            <a:r>
              <a:rPr lang="en-US" sz="2000" dirty="0" err="1"/>
              <a:t>ohuga</a:t>
            </a:r>
            <a:r>
              <a:rPr lang="en-US" sz="2000" dirty="0"/>
              <a:t> </a:t>
            </a:r>
            <a:r>
              <a:rPr lang="en-US" sz="2000" dirty="0" err="1"/>
              <a:t>või</a:t>
            </a:r>
            <a:r>
              <a:rPr lang="en-US" sz="2000" dirty="0"/>
              <a:t> </a:t>
            </a:r>
            <a:r>
              <a:rPr lang="en-US" sz="2000" dirty="0" err="1"/>
              <a:t>ohtlikus</a:t>
            </a:r>
            <a:r>
              <a:rPr lang="en-US" sz="2000" dirty="0"/>
              <a:t> </a:t>
            </a:r>
            <a:r>
              <a:rPr lang="en-US" sz="2000" dirty="0" err="1"/>
              <a:t>ettevõttes</a:t>
            </a:r>
            <a:r>
              <a:rPr lang="en-US" sz="2000" dirty="0"/>
              <a:t> </a:t>
            </a:r>
            <a:r>
              <a:rPr lang="en-US" sz="2000" dirty="0" err="1"/>
              <a:t>muudatuste</a:t>
            </a:r>
            <a:r>
              <a:rPr lang="en-US" sz="2000" dirty="0"/>
              <a:t> </a:t>
            </a:r>
            <a:r>
              <a:rPr lang="en-US" sz="2000" dirty="0" err="1"/>
              <a:t>tegemine</a:t>
            </a:r>
            <a:r>
              <a:rPr lang="en-US" sz="2000" dirty="0"/>
              <a:t> </a:t>
            </a:r>
            <a:r>
              <a:rPr lang="en-US" sz="2000" dirty="0" err="1"/>
              <a:t>või</a:t>
            </a:r>
            <a:r>
              <a:rPr lang="en-US" sz="2000" dirty="0"/>
              <a:t> </a:t>
            </a:r>
            <a:r>
              <a:rPr lang="en-US" sz="2000" dirty="0" err="1"/>
              <a:t>nende</a:t>
            </a:r>
            <a:r>
              <a:rPr lang="en-US" sz="2000" dirty="0"/>
              <a:t> </a:t>
            </a:r>
            <a:r>
              <a:rPr lang="en-US" sz="2000" dirty="0" err="1"/>
              <a:t>ohualasse</a:t>
            </a:r>
            <a:r>
              <a:rPr lang="en-US" sz="2000" dirty="0"/>
              <a:t> </a:t>
            </a:r>
            <a:r>
              <a:rPr lang="en-US" sz="2000" dirty="0" err="1"/>
              <a:t>planeerimine</a:t>
            </a:r>
            <a:r>
              <a:rPr lang="en-US" sz="2000" dirty="0"/>
              <a:t>  (</a:t>
            </a:r>
            <a:r>
              <a:rPr lang="en-US" sz="2000" dirty="0" err="1"/>
              <a:t>väljaspool</a:t>
            </a:r>
            <a:r>
              <a:rPr lang="en-US" sz="2000" dirty="0"/>
              <a:t> </a:t>
            </a:r>
            <a:r>
              <a:rPr lang="en-US" sz="2000" dirty="0" err="1"/>
              <a:t>tiheasutusala</a:t>
            </a:r>
            <a:r>
              <a:rPr lang="en-US" sz="2000" dirty="0"/>
              <a:t>).</a:t>
            </a:r>
          </a:p>
          <a:p>
            <a:pPr algn="l" rtl="0" fontAlgn="base">
              <a:buFont typeface="Arial" panose="020B0604020202020204" pitchFamily="34" charset="0"/>
              <a:buChar char="•"/>
            </a:pPr>
            <a:r>
              <a:rPr lang="et-EE" sz="2000" b="0" i="0" dirty="0">
                <a:effectLst/>
                <a:highlight>
                  <a:srgbClr val="FFFFFF"/>
                </a:highlight>
                <a:latin typeface="Arial" panose="020B0604020202020204" pitchFamily="34" charset="0"/>
              </a:rPr>
              <a:t>olulise külastatavusega või liikluskoormusega objekti (nt bensiinijaam, kaubandushoone, turismikeskus) kavandamisel;</a:t>
            </a:r>
            <a:r>
              <a:rPr lang="et-EE" sz="2000" b="0" i="0" dirty="0">
                <a:effectLst/>
                <a:latin typeface="Arial" panose="020B0604020202020204" pitchFamily="34" charset="0"/>
              </a:rPr>
              <a:t> </a:t>
            </a:r>
          </a:p>
          <a:p>
            <a:pPr algn="l" rtl="0" fontAlgn="base">
              <a:buFont typeface="Arial" panose="020B0604020202020204" pitchFamily="34" charset="0"/>
              <a:buChar char="•"/>
            </a:pPr>
            <a:r>
              <a:rPr lang="et-EE" sz="2000" b="0" i="0" dirty="0">
                <a:effectLst/>
                <a:latin typeface="Arial" panose="020B0604020202020204" pitchFamily="34" charset="0"/>
              </a:rPr>
              <a:t>olulise keskkonnamõjuga uute tootmis- ja ärihoonete kavandamisel; </a:t>
            </a:r>
          </a:p>
          <a:p>
            <a:pPr algn="l" rtl="0" fontAlgn="base">
              <a:buFont typeface="Arial" panose="020B0604020202020204" pitchFamily="34" charset="0"/>
              <a:buChar char="•"/>
            </a:pPr>
            <a:r>
              <a:rPr lang="et-EE" sz="2000" b="0" i="0" dirty="0">
                <a:effectLst/>
                <a:latin typeface="Arial" panose="020B0604020202020204" pitchFamily="34" charset="0"/>
              </a:rPr>
              <a:t>üle 100 kW suuruste päikeseparkide rajamise soovi </a:t>
            </a:r>
            <a:r>
              <a:rPr lang="et-EE" sz="2000" b="0" i="0" dirty="0" err="1">
                <a:effectLst/>
                <a:latin typeface="Arial" panose="020B0604020202020204" pitchFamily="34" charset="0"/>
              </a:rPr>
              <a:t>kora</a:t>
            </a:r>
            <a:endParaRPr lang="en-US" sz="2000" dirty="0">
              <a:latin typeface="Arial" panose="020B0604020202020204" pitchFamily="34" charset="0"/>
            </a:endParaRPr>
          </a:p>
          <a:p>
            <a:pPr algn="l" rtl="0" fontAlgn="base">
              <a:buFont typeface="Arial" panose="020B0604020202020204" pitchFamily="34" charset="0"/>
              <a:buChar char="•"/>
            </a:pPr>
            <a:r>
              <a:rPr lang="et-EE" sz="2000" b="0" i="0" dirty="0">
                <a:effectLst/>
                <a:latin typeface="Arial" panose="020B0604020202020204" pitchFamily="34" charset="0"/>
              </a:rPr>
              <a:t>maakorraldustoimingute läbiviimise (nt katastriüksuse jagamise) tulemusena tekkinud maaüksustele ehitusloa kohustuslike ehitiste kavandamiseks, kui endistesse piiridesse on tekkinud kolm ja enam maaüksust või elamute vaheline kaugus jääb alla 150 m</a:t>
            </a:r>
          </a:p>
          <a:p>
            <a:endParaRPr lang="en-US" sz="2000" dirty="0"/>
          </a:p>
          <a:p>
            <a:endParaRPr lang="en-US" sz="2200" dirty="0"/>
          </a:p>
          <a:p>
            <a:endParaRPr lang="et-EE" sz="2200" dirty="0"/>
          </a:p>
        </p:txBody>
      </p:sp>
      <p:pic>
        <p:nvPicPr>
          <p:cNvPr id="4" name="Pilt 3">
            <a:extLst>
              <a:ext uri="{FF2B5EF4-FFF2-40B4-BE49-F238E27FC236}">
                <a16:creationId xmlns:a16="http://schemas.microsoft.com/office/drawing/2014/main" id="{6C53A88A-E9AE-B497-734A-35FBE362C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5" name="Pilt 4">
            <a:extLst>
              <a:ext uri="{FF2B5EF4-FFF2-40B4-BE49-F238E27FC236}">
                <a16:creationId xmlns:a16="http://schemas.microsoft.com/office/drawing/2014/main" id="{782FC012-4E89-1B32-D513-D0D60D53D4F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3185900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CD8DF8-D542-9EA6-8F4F-864ED95C9027}"/>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4" name="Title 3">
            <a:extLst>
              <a:ext uri="{FF2B5EF4-FFF2-40B4-BE49-F238E27FC236}">
                <a16:creationId xmlns:a16="http://schemas.microsoft.com/office/drawing/2014/main" id="{673320AE-9DE6-2E03-27F7-9765A8FC0E81}"/>
              </a:ext>
            </a:extLst>
          </p:cNvPr>
          <p:cNvSpPr>
            <a:spLocks noGrp="1"/>
          </p:cNvSpPr>
          <p:nvPr>
            <p:ph type="title"/>
          </p:nvPr>
        </p:nvSpPr>
        <p:spPr/>
        <p:txBody>
          <a:bodyPr/>
          <a:lstStyle/>
          <a:p>
            <a:r>
              <a:rPr lang="fi-FI" sz="4000" b="1" dirty="0" err="1">
                <a:solidFill>
                  <a:srgbClr val="990000"/>
                </a:solidFill>
                <a:latin typeface="Calibri" panose="020F0502020204030204" pitchFamily="34" charset="0"/>
                <a:cs typeface="Calibri" panose="020F0502020204030204" pitchFamily="34" charset="0"/>
              </a:rPr>
              <a:t>Maakasutus</a:t>
            </a:r>
            <a:r>
              <a:rPr lang="fi-FI" sz="4000" b="1" dirty="0">
                <a:solidFill>
                  <a:srgbClr val="990000"/>
                </a:solidFill>
                <a:latin typeface="Calibri" panose="020F0502020204030204" pitchFamily="34" charset="0"/>
                <a:cs typeface="Calibri" panose="020F0502020204030204" pitchFamily="34" charset="0"/>
              </a:rPr>
              <a:t>- ja </a:t>
            </a:r>
            <a:r>
              <a:rPr lang="fi-FI" sz="4000" b="1" dirty="0" err="1">
                <a:solidFill>
                  <a:srgbClr val="990000"/>
                </a:solidFill>
                <a:latin typeface="Calibri" panose="020F0502020204030204" pitchFamily="34" charset="0"/>
                <a:cs typeface="Calibri" panose="020F0502020204030204" pitchFamily="34" charset="0"/>
              </a:rPr>
              <a:t>ehitustingimused</a:t>
            </a:r>
            <a:endParaRPr lang="et-EE" dirty="0"/>
          </a:p>
        </p:txBody>
      </p:sp>
    </p:spTree>
    <p:extLst>
      <p:ext uri="{BB962C8B-B14F-4D97-AF65-F5344CB8AC3E}">
        <p14:creationId xmlns:p14="http://schemas.microsoft.com/office/powerpoint/2010/main" val="293800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FA431-ED50-C0E4-AEC9-AE320795F33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688" t="3072" r="12200" b="22700"/>
          <a:stretch/>
        </p:blipFill>
        <p:spPr>
          <a:xfrm>
            <a:off x="0" y="0"/>
            <a:ext cx="9144000" cy="6858000"/>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ELAMUEHITUSE TINGIMUSED TIHEASUSTUSES</a:t>
            </a:r>
          </a:p>
        </p:txBody>
      </p:sp>
      <p:sp>
        <p:nvSpPr>
          <p:cNvPr id="7" name="Content Placeholder 6">
            <a:extLst>
              <a:ext uri="{FF2B5EF4-FFF2-40B4-BE49-F238E27FC236}">
                <a16:creationId xmlns:a16="http://schemas.microsoft.com/office/drawing/2014/main" id="{517AC404-0992-DDFD-9AD5-1EC8CE64A6F3}"/>
              </a:ext>
            </a:extLst>
          </p:cNvPr>
          <p:cNvSpPr>
            <a:spLocks noGrp="1"/>
          </p:cNvSpPr>
          <p:nvPr>
            <p:ph idx="1"/>
          </p:nvPr>
        </p:nvSpPr>
        <p:spPr>
          <a:xfrm>
            <a:off x="423751" y="1337872"/>
            <a:ext cx="8229600" cy="820688"/>
          </a:xfrm>
          <a:noFill/>
        </p:spPr>
        <p:txBody>
          <a:bodyPr/>
          <a:lstStyle/>
          <a:p>
            <a:pPr marL="0" indent="0">
              <a:buNone/>
            </a:pPr>
            <a:r>
              <a:rPr lang="en-US" sz="1800" dirty="0" err="1"/>
              <a:t>Juhtotstarbed</a:t>
            </a:r>
            <a:r>
              <a:rPr lang="en-US" sz="1800" dirty="0"/>
              <a:t>: </a:t>
            </a:r>
            <a:r>
              <a:rPr lang="en-US" sz="1800" dirty="0" err="1"/>
              <a:t>Elamu</a:t>
            </a:r>
            <a:r>
              <a:rPr lang="en-US" sz="1800" dirty="0"/>
              <a:t> maa-ala (E), </a:t>
            </a:r>
            <a:r>
              <a:rPr lang="en-US" sz="1800" dirty="0" err="1"/>
              <a:t>Elamu</a:t>
            </a:r>
            <a:r>
              <a:rPr lang="en-US" sz="1800" dirty="0"/>
              <a:t>- ja </a:t>
            </a:r>
            <a:r>
              <a:rPr lang="en-US" sz="1800" dirty="0" err="1"/>
              <a:t>äri</a:t>
            </a:r>
            <a:r>
              <a:rPr lang="en-US" sz="1800" dirty="0"/>
              <a:t> maa-ala (E/B), </a:t>
            </a:r>
            <a:r>
              <a:rPr lang="en-US" sz="1800" dirty="0" err="1"/>
              <a:t>Keskuse</a:t>
            </a:r>
            <a:r>
              <a:rPr lang="en-US" sz="1800" dirty="0"/>
              <a:t> maa-ala (C)</a:t>
            </a:r>
            <a:endParaRPr lang="et-EE" sz="1800" dirty="0"/>
          </a:p>
        </p:txBody>
      </p:sp>
      <p:pic>
        <p:nvPicPr>
          <p:cNvPr id="10" name="Picture 9">
            <a:extLst>
              <a:ext uri="{FF2B5EF4-FFF2-40B4-BE49-F238E27FC236}">
                <a16:creationId xmlns:a16="http://schemas.microsoft.com/office/drawing/2014/main" id="{AD9F6E25-834A-DB04-82D4-C6C0CAF774B5}"/>
              </a:ext>
            </a:extLst>
          </p:cNvPr>
          <p:cNvPicPr>
            <a:picLocks noChangeAspect="1"/>
          </p:cNvPicPr>
          <p:nvPr/>
        </p:nvPicPr>
        <p:blipFill>
          <a:blip r:embed="rId4">
            <a:alphaModFix amt="70000"/>
          </a:blip>
          <a:stretch>
            <a:fillRect/>
          </a:stretch>
        </p:blipFill>
        <p:spPr>
          <a:xfrm>
            <a:off x="152633" y="2192121"/>
            <a:ext cx="8838734" cy="4111833"/>
          </a:xfrm>
          <a:prstGeom prst="rect">
            <a:avLst/>
          </a:prstGeom>
        </p:spPr>
      </p:pic>
      <p:pic>
        <p:nvPicPr>
          <p:cNvPr id="4" name="Pilt 3">
            <a:extLst>
              <a:ext uri="{FF2B5EF4-FFF2-40B4-BE49-F238E27FC236}">
                <a16:creationId xmlns:a16="http://schemas.microsoft.com/office/drawing/2014/main" id="{56E18E77-42B8-19BE-380C-1677BFB0C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8" name="Pilt 7">
            <a:extLst>
              <a:ext uri="{FF2B5EF4-FFF2-40B4-BE49-F238E27FC236}">
                <a16:creationId xmlns:a16="http://schemas.microsoft.com/office/drawing/2014/main" id="{2280CC7F-AE9C-35D5-C10E-F514F6306D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368084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lt 12">
            <a:extLst>
              <a:ext uri="{FF2B5EF4-FFF2-40B4-BE49-F238E27FC236}">
                <a16:creationId xmlns:a16="http://schemas.microsoft.com/office/drawing/2014/main" id="{4CA05B25-A0D8-FD99-45D5-6CA07445005E}"/>
              </a:ext>
            </a:extLst>
          </p:cNvPr>
          <p:cNvPicPr>
            <a:picLocks noChangeAspect="1"/>
          </p:cNvPicPr>
          <p:nvPr/>
        </p:nvPicPr>
        <p:blipFill>
          <a:blip r:embed="rId2"/>
          <a:stretch>
            <a:fillRect/>
          </a:stretch>
        </p:blipFill>
        <p:spPr>
          <a:xfrm>
            <a:off x="0" y="0"/>
            <a:ext cx="9144000" cy="6964538"/>
          </a:xfrm>
          <a:prstGeom prst="rect">
            <a:avLst/>
          </a:prstGeom>
        </p:spPr>
      </p:pic>
      <p:pic>
        <p:nvPicPr>
          <p:cNvPr id="7" name="Picture 6">
            <a:extLst>
              <a:ext uri="{FF2B5EF4-FFF2-40B4-BE49-F238E27FC236}">
                <a16:creationId xmlns:a16="http://schemas.microsoft.com/office/drawing/2014/main" id="{B5C5EB23-A6B7-77C6-FDD3-A9DEE69112D0}"/>
              </a:ext>
            </a:extLst>
          </p:cNvPr>
          <p:cNvPicPr>
            <a:picLocks noChangeAspect="1"/>
          </p:cNvPicPr>
          <p:nvPr/>
        </p:nvPicPr>
        <p:blipFill>
          <a:blip r:embed="rId3"/>
          <a:stretch>
            <a:fillRect/>
          </a:stretch>
        </p:blipFill>
        <p:spPr>
          <a:xfrm>
            <a:off x="7325456" y="12467"/>
            <a:ext cx="1793240" cy="2264406"/>
          </a:xfrm>
          <a:prstGeom prst="rect">
            <a:avLst/>
          </a:prstGeom>
        </p:spPr>
      </p:pic>
    </p:spTree>
    <p:extLst>
      <p:ext uri="{BB962C8B-B14F-4D97-AF65-F5344CB8AC3E}">
        <p14:creationId xmlns:p14="http://schemas.microsoft.com/office/powerpoint/2010/main" val="849362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1E9D3881-A970-C005-7182-6A4A5E1CD3C2}"/>
              </a:ext>
            </a:extLst>
          </p:cNvPr>
          <p:cNvPicPr>
            <a:picLocks noChangeAspect="1"/>
          </p:cNvPicPr>
          <p:nvPr/>
        </p:nvPicPr>
        <p:blipFill>
          <a:blip r:embed="rId2"/>
          <a:stretch>
            <a:fillRect/>
          </a:stretch>
        </p:blipFill>
        <p:spPr>
          <a:xfrm>
            <a:off x="-16114" y="-269217"/>
            <a:ext cx="9160114" cy="7396433"/>
          </a:xfrm>
          <a:prstGeom prst="rect">
            <a:avLst/>
          </a:prstGeom>
        </p:spPr>
      </p:pic>
      <p:pic>
        <p:nvPicPr>
          <p:cNvPr id="7" name="Picture 6">
            <a:extLst>
              <a:ext uri="{FF2B5EF4-FFF2-40B4-BE49-F238E27FC236}">
                <a16:creationId xmlns:a16="http://schemas.microsoft.com/office/drawing/2014/main" id="{B5C5EB23-A6B7-77C6-FDD3-A9DEE69112D0}"/>
              </a:ext>
            </a:extLst>
          </p:cNvPr>
          <p:cNvPicPr>
            <a:picLocks noChangeAspect="1"/>
          </p:cNvPicPr>
          <p:nvPr/>
        </p:nvPicPr>
        <p:blipFill>
          <a:blip r:embed="rId3"/>
          <a:stretch>
            <a:fillRect/>
          </a:stretch>
        </p:blipFill>
        <p:spPr>
          <a:xfrm>
            <a:off x="7175428" y="4404147"/>
            <a:ext cx="1943268" cy="2453853"/>
          </a:xfrm>
          <a:prstGeom prst="rect">
            <a:avLst/>
          </a:prstGeom>
        </p:spPr>
      </p:pic>
    </p:spTree>
    <p:extLst>
      <p:ext uri="{BB962C8B-B14F-4D97-AF65-F5344CB8AC3E}">
        <p14:creationId xmlns:p14="http://schemas.microsoft.com/office/powerpoint/2010/main" val="2565633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6DF323F-3940-0B6B-7142-356ADD15058B}"/>
              </a:ext>
            </a:extLst>
          </p:cNvPr>
          <p:cNvPicPr>
            <a:picLocks noChangeAspect="1"/>
          </p:cNvPicPr>
          <p:nvPr/>
        </p:nvPicPr>
        <p:blipFill rotWithShape="1">
          <a:blip r:embed="rId3" cstate="print">
            <a:duotone>
              <a:schemeClr val="accent3">
                <a:shade val="45000"/>
                <a:satMod val="135000"/>
              </a:schemeClr>
              <a:prstClr val="white"/>
            </a:duotone>
            <a:alphaModFix amt="85000"/>
            <a:extLst>
              <a:ext uri="{28A0092B-C50C-407E-A947-70E740481C1C}">
                <a14:useLocalDpi xmlns:a14="http://schemas.microsoft.com/office/drawing/2010/main" val="0"/>
              </a:ext>
            </a:extLst>
          </a:blip>
          <a:srcRect l="6374" r="19781"/>
          <a:stretch/>
        </p:blipFill>
        <p:spPr>
          <a:xfrm>
            <a:off x="-1" y="-99392"/>
            <a:ext cx="9144001" cy="6957392"/>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ELAMUEHITUSE TINGIMUSED HAJAASUSTUSES</a:t>
            </a:r>
          </a:p>
        </p:txBody>
      </p:sp>
      <p:sp>
        <p:nvSpPr>
          <p:cNvPr id="7" name="Content Placeholder 6">
            <a:extLst>
              <a:ext uri="{FF2B5EF4-FFF2-40B4-BE49-F238E27FC236}">
                <a16:creationId xmlns:a16="http://schemas.microsoft.com/office/drawing/2014/main" id="{517AC404-0992-DDFD-9AD5-1EC8CE64A6F3}"/>
              </a:ext>
            </a:extLst>
          </p:cNvPr>
          <p:cNvSpPr>
            <a:spLocks noGrp="1"/>
          </p:cNvSpPr>
          <p:nvPr>
            <p:ph idx="1"/>
          </p:nvPr>
        </p:nvSpPr>
        <p:spPr>
          <a:xfrm>
            <a:off x="458753" y="1916832"/>
            <a:ext cx="8229600" cy="4525963"/>
          </a:xfrm>
        </p:spPr>
        <p:txBody>
          <a:bodyPr/>
          <a:lstStyle/>
          <a:p>
            <a:r>
              <a:rPr lang="en-US" sz="2400" dirty="0" err="1">
                <a:effectLst/>
                <a:latin typeface="Arial" panose="020B0604020202020204" pitchFamily="34" charset="0"/>
                <a:ea typeface="Arial" panose="020B0604020202020204" pitchFamily="34" charset="0"/>
              </a:rPr>
              <a:t>Juhtotstarve</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Põllu</a:t>
            </a:r>
            <a:r>
              <a:rPr lang="en-US" sz="2400" dirty="0">
                <a:effectLst/>
                <a:latin typeface="Arial" panose="020B0604020202020204" pitchFamily="34" charset="0"/>
                <a:ea typeface="Arial" panose="020B0604020202020204" pitchFamily="34" charset="0"/>
              </a:rPr>
              <a:t>- ja metsamaa maa-ala</a:t>
            </a:r>
          </a:p>
          <a:p>
            <a:r>
              <a:rPr lang="en-US" sz="2400" dirty="0" err="1">
                <a:effectLst/>
                <a:latin typeface="Arial" panose="020B0604020202020204" pitchFamily="34" charset="0"/>
                <a:ea typeface="Arial" panose="020B0604020202020204" pitchFamily="34" charset="0"/>
              </a:rPr>
              <a:t>Minimaalne</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krundi</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suurus</a:t>
            </a:r>
            <a:r>
              <a:rPr lang="en-US" sz="2400" dirty="0">
                <a:effectLst/>
                <a:latin typeface="Arial" panose="020B0604020202020204" pitchFamily="34" charset="0"/>
                <a:ea typeface="Arial" panose="020B0604020202020204" pitchFamily="34" charset="0"/>
              </a:rPr>
              <a:t> 0,5 ha</a:t>
            </a:r>
          </a:p>
          <a:p>
            <a:r>
              <a:rPr lang="en-US" sz="2400" dirty="0" err="1">
                <a:effectLst/>
                <a:latin typeface="Arial" panose="020B0604020202020204" pitchFamily="34" charset="0"/>
                <a:ea typeface="Arial" panose="020B0604020202020204" pitchFamily="34" charset="0"/>
              </a:rPr>
              <a:t>Uute</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hoonete</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paigutamisel</a:t>
            </a:r>
            <a:r>
              <a:rPr lang="en-US" sz="2400" dirty="0">
                <a:effectLst/>
                <a:latin typeface="Arial" panose="020B0604020202020204" pitchFamily="34" charset="0"/>
                <a:ea typeface="Arial" panose="020B0604020202020204" pitchFamily="34" charset="0"/>
              </a:rPr>
              <a:t> </a:t>
            </a:r>
            <a:r>
              <a:rPr lang="et-EE" sz="2400" dirty="0">
                <a:effectLst/>
                <a:latin typeface="Arial" panose="020B0604020202020204" pitchFamily="34" charset="0"/>
                <a:ea typeface="Arial" panose="020B0604020202020204" pitchFamily="34" charset="0"/>
              </a:rPr>
              <a:t>arvestada juba varem rajatud hoonete maastikulist paigutust ja struktuuri (külatüüpi) – õuede asetust nii üksteise kui teede ja kõlvikute suhtes</a:t>
            </a:r>
            <a:endParaRPr lang="en-US" sz="2400" dirty="0">
              <a:effectLst/>
              <a:latin typeface="Arial" panose="020B0604020202020204" pitchFamily="34" charset="0"/>
              <a:ea typeface="Arial" panose="020B0604020202020204" pitchFamily="34" charset="0"/>
            </a:endParaRPr>
          </a:p>
          <a:p>
            <a:r>
              <a:rPr lang="en-US" sz="2400" dirty="0" err="1">
                <a:effectLst/>
                <a:latin typeface="Arial" panose="020B0604020202020204" pitchFamily="34" charset="0"/>
                <a:ea typeface="Arial" panose="020B0604020202020204" pitchFamily="34" charset="0"/>
              </a:rPr>
              <a:t>Maaüksusele</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peab</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olema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tagatud</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juurdepääs</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avalikult</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teelt</a:t>
            </a:r>
            <a:r>
              <a:rPr lang="en-US" sz="2400" dirty="0">
                <a:effectLst/>
                <a:latin typeface="Arial" panose="020B0604020202020204" pitchFamily="34" charset="0"/>
                <a:ea typeface="Arial" panose="020B0604020202020204" pitchFamily="34" charset="0"/>
              </a:rPr>
              <a:t>. </a:t>
            </a:r>
          </a:p>
          <a:p>
            <a:r>
              <a:rPr lang="en-US" sz="2400" dirty="0" err="1">
                <a:latin typeface="Arial" panose="020B0604020202020204" pitchFamily="34" charset="0"/>
                <a:ea typeface="Arial" panose="020B0604020202020204" pitchFamily="34" charset="0"/>
              </a:rPr>
              <a:t>M</a:t>
            </a:r>
            <a:r>
              <a:rPr lang="en-US" sz="2400" dirty="0" err="1">
                <a:effectLst/>
                <a:latin typeface="Arial" panose="020B0604020202020204" pitchFamily="34" charset="0"/>
                <a:ea typeface="Arial" panose="020B0604020202020204" pitchFamily="34" charset="0"/>
              </a:rPr>
              <a:t>aaüksusel</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peab</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olema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võimalik</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tagada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nõuetekohane</a:t>
            </a:r>
            <a:r>
              <a:rPr lang="en-US" sz="2400" dirty="0">
                <a:effectLst/>
                <a:latin typeface="Arial" panose="020B0604020202020204" pitchFamily="34" charset="0"/>
                <a:ea typeface="Arial" panose="020B0604020202020204" pitchFamily="34" charset="0"/>
              </a:rPr>
              <a:t> vee </a:t>
            </a:r>
            <a:r>
              <a:rPr lang="en-US" sz="2400" dirty="0" err="1">
                <a:effectLst/>
                <a:latin typeface="Arial" panose="020B0604020202020204" pitchFamily="34" charset="0"/>
                <a:ea typeface="Arial" panose="020B0604020202020204" pitchFamily="34" charset="0"/>
              </a:rPr>
              <a:t>saamine</a:t>
            </a:r>
            <a:r>
              <a:rPr lang="en-US" sz="2400" dirty="0">
                <a:effectLst/>
                <a:latin typeface="Arial" panose="020B0604020202020204" pitchFamily="34" charset="0"/>
                <a:ea typeface="Arial" panose="020B0604020202020204" pitchFamily="34" charset="0"/>
              </a:rPr>
              <a:t> ja </a:t>
            </a:r>
            <a:r>
              <a:rPr lang="en-US" sz="2400" dirty="0" err="1">
                <a:effectLst/>
                <a:latin typeface="Arial" panose="020B0604020202020204" pitchFamily="34" charset="0"/>
                <a:ea typeface="Arial" panose="020B0604020202020204" pitchFamily="34" charset="0"/>
              </a:rPr>
              <a:t>reoveekäitlus</a:t>
            </a:r>
            <a:endParaRPr lang="en-US" sz="2400" dirty="0">
              <a:effectLst/>
              <a:latin typeface="Arial" panose="020B0604020202020204" pitchFamily="34" charset="0"/>
              <a:ea typeface="Arial" panose="020B0604020202020204" pitchFamily="34" charset="0"/>
            </a:endParaRPr>
          </a:p>
          <a:p>
            <a:endParaRPr lang="et-EE" sz="1800" dirty="0"/>
          </a:p>
        </p:txBody>
      </p:sp>
      <p:pic>
        <p:nvPicPr>
          <p:cNvPr id="2" name="Pilt 1">
            <a:extLst>
              <a:ext uri="{FF2B5EF4-FFF2-40B4-BE49-F238E27FC236}">
                <a16:creationId xmlns:a16="http://schemas.microsoft.com/office/drawing/2014/main" id="{CE9413D6-EE30-EAF8-4508-E809057AF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3" name="Pilt 2">
            <a:extLst>
              <a:ext uri="{FF2B5EF4-FFF2-40B4-BE49-F238E27FC236}">
                <a16:creationId xmlns:a16="http://schemas.microsoft.com/office/drawing/2014/main" id="{66C5A0E6-B545-689A-6348-5745D5C8817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1867219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FF8085-E337-62EB-0C2A-6F6006CD3B2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MAAKASUTUS- JA EHITUS</a:t>
            </a:r>
            <a:r>
              <a:rPr lang="en-US" sz="3600" dirty="0">
                <a:solidFill>
                  <a:srgbClr val="900024"/>
                </a:solidFill>
              </a:rPr>
              <a:t>TINGIMUSED TEEMADE KAUPA</a:t>
            </a:r>
            <a:endParaRPr lang="en-US" sz="3600" b="1" dirty="0">
              <a:solidFill>
                <a:srgbClr val="900024"/>
              </a:solidFill>
            </a:endParaRPr>
          </a:p>
        </p:txBody>
      </p:sp>
      <p:sp>
        <p:nvSpPr>
          <p:cNvPr id="7" name="Content Placeholder 6">
            <a:extLst>
              <a:ext uri="{FF2B5EF4-FFF2-40B4-BE49-F238E27FC236}">
                <a16:creationId xmlns:a16="http://schemas.microsoft.com/office/drawing/2014/main" id="{517AC404-0992-DDFD-9AD5-1EC8CE64A6F3}"/>
              </a:ext>
            </a:extLst>
          </p:cNvPr>
          <p:cNvSpPr>
            <a:spLocks noGrp="1"/>
          </p:cNvSpPr>
          <p:nvPr>
            <p:ph idx="1"/>
          </p:nvPr>
        </p:nvSpPr>
        <p:spPr>
          <a:xfrm>
            <a:off x="458753" y="1988840"/>
            <a:ext cx="8229600" cy="4525963"/>
          </a:xfrm>
        </p:spPr>
        <p:txBody>
          <a:bodyPr/>
          <a:lstStyle/>
          <a:p>
            <a:r>
              <a:rPr lang="en-US" sz="2000" b="1" dirty="0" err="1"/>
              <a:t>Avalik</a:t>
            </a:r>
            <a:r>
              <a:rPr lang="en-US" sz="2000" b="1" dirty="0"/>
              <a:t> </a:t>
            </a:r>
            <a:r>
              <a:rPr lang="en-US" sz="2000" b="1" dirty="0" err="1"/>
              <a:t>ruum</a:t>
            </a:r>
            <a:r>
              <a:rPr lang="en-US" sz="2000" b="1" dirty="0"/>
              <a:t> ja </a:t>
            </a:r>
            <a:r>
              <a:rPr lang="en-US" sz="2000" b="1" dirty="0" err="1"/>
              <a:t>haljastus</a:t>
            </a:r>
            <a:endParaRPr lang="en-US" sz="2000" b="1" dirty="0"/>
          </a:p>
          <a:p>
            <a:r>
              <a:rPr lang="en-US" sz="2000" b="1" dirty="0" err="1"/>
              <a:t>Kultuuriväärtuslikud</a:t>
            </a:r>
            <a:r>
              <a:rPr lang="en-US" sz="2000" b="1" dirty="0"/>
              <a:t> </a:t>
            </a:r>
            <a:r>
              <a:rPr lang="en-US" sz="2000" b="1" dirty="0" err="1"/>
              <a:t>alad</a:t>
            </a:r>
            <a:r>
              <a:rPr lang="en-US" sz="2000" b="1" dirty="0"/>
              <a:t> ja </a:t>
            </a:r>
            <a:r>
              <a:rPr lang="en-US" sz="2000" b="1" dirty="0" err="1"/>
              <a:t>objektid</a:t>
            </a:r>
            <a:r>
              <a:rPr lang="en-US" sz="2000" dirty="0"/>
              <a:t> (</a:t>
            </a:r>
            <a:r>
              <a:rPr lang="en-US" sz="2000" dirty="0" err="1"/>
              <a:t>nt</a:t>
            </a:r>
            <a:r>
              <a:rPr lang="en-US" sz="2000" dirty="0"/>
              <a:t> </a:t>
            </a:r>
            <a:r>
              <a:rPr lang="en-US" sz="2000" dirty="0" err="1"/>
              <a:t>kultuurimälestised</a:t>
            </a:r>
            <a:r>
              <a:rPr lang="en-US" sz="2000" dirty="0"/>
              <a:t>, </a:t>
            </a:r>
            <a:r>
              <a:rPr lang="en-US" sz="2000" dirty="0" err="1"/>
              <a:t>väärtuslikud</a:t>
            </a:r>
            <a:r>
              <a:rPr lang="en-US" sz="2000" dirty="0"/>
              <a:t> </a:t>
            </a:r>
            <a:r>
              <a:rPr lang="en-US" sz="2000" dirty="0" err="1"/>
              <a:t>maastikud</a:t>
            </a:r>
            <a:r>
              <a:rPr lang="en-US" sz="2000" dirty="0"/>
              <a:t>, </a:t>
            </a:r>
            <a:r>
              <a:rPr lang="en-US" sz="2000" dirty="0" err="1"/>
              <a:t>arheoloogiatundlikud</a:t>
            </a:r>
            <a:r>
              <a:rPr lang="en-US" sz="2000" dirty="0"/>
              <a:t> </a:t>
            </a:r>
            <a:r>
              <a:rPr lang="en-US" sz="2000" dirty="0" err="1"/>
              <a:t>alad</a:t>
            </a:r>
            <a:r>
              <a:rPr lang="en-US" sz="2000" dirty="0"/>
              <a:t>)</a:t>
            </a:r>
          </a:p>
          <a:p>
            <a:r>
              <a:rPr lang="en-US" sz="2000" b="1" dirty="0" err="1"/>
              <a:t>Loodusväärtused</a:t>
            </a:r>
            <a:r>
              <a:rPr lang="en-US" sz="2000" b="1" dirty="0"/>
              <a:t> ja –</a:t>
            </a:r>
            <a:r>
              <a:rPr lang="en-US" sz="2000" b="1" dirty="0" err="1"/>
              <a:t>ressursid</a:t>
            </a:r>
            <a:r>
              <a:rPr lang="en-US" sz="2000" b="1" dirty="0"/>
              <a:t> </a:t>
            </a:r>
            <a:r>
              <a:rPr lang="en-US" sz="2000" dirty="0"/>
              <a:t>(</a:t>
            </a:r>
            <a:r>
              <a:rPr lang="en-US" sz="2000" dirty="0" err="1"/>
              <a:t>nt</a:t>
            </a:r>
            <a:r>
              <a:rPr lang="en-US" sz="2000" dirty="0"/>
              <a:t> </a:t>
            </a:r>
            <a:r>
              <a:rPr lang="en-US" sz="2000" dirty="0" err="1"/>
              <a:t>kaitstavad</a:t>
            </a:r>
            <a:r>
              <a:rPr lang="en-US" sz="2000" dirty="0"/>
              <a:t> </a:t>
            </a:r>
            <a:r>
              <a:rPr lang="en-US" sz="2000" dirty="0" err="1"/>
              <a:t>loodusobjektid</a:t>
            </a:r>
            <a:r>
              <a:rPr lang="en-US" sz="2000" dirty="0"/>
              <a:t>, </a:t>
            </a:r>
            <a:r>
              <a:rPr lang="en-US" sz="2000" dirty="0" err="1"/>
              <a:t>roheline</a:t>
            </a:r>
            <a:r>
              <a:rPr lang="en-US" sz="2000" dirty="0"/>
              <a:t> </a:t>
            </a:r>
            <a:r>
              <a:rPr lang="en-US" sz="2000" dirty="0" err="1"/>
              <a:t>võrgustik</a:t>
            </a:r>
            <a:r>
              <a:rPr lang="en-US" sz="2000" dirty="0"/>
              <a:t>, </a:t>
            </a:r>
            <a:r>
              <a:rPr lang="en-US" sz="2000" dirty="0" err="1"/>
              <a:t>puhkeväärtusega</a:t>
            </a:r>
            <a:r>
              <a:rPr lang="en-US" sz="2000" dirty="0"/>
              <a:t> </a:t>
            </a:r>
            <a:r>
              <a:rPr lang="en-US" sz="2000" dirty="0" err="1"/>
              <a:t>metsad</a:t>
            </a:r>
            <a:r>
              <a:rPr lang="en-US" sz="2000" dirty="0"/>
              <a:t> (KAH-</a:t>
            </a:r>
            <a:r>
              <a:rPr lang="en-US" sz="2000" dirty="0" err="1"/>
              <a:t>alad</a:t>
            </a:r>
            <a:r>
              <a:rPr lang="en-US" sz="2000" dirty="0"/>
              <a:t>), </a:t>
            </a:r>
            <a:r>
              <a:rPr lang="en-US" sz="2000" dirty="0" err="1"/>
              <a:t>väärtuslik</a:t>
            </a:r>
            <a:r>
              <a:rPr lang="en-US" sz="2000" dirty="0"/>
              <a:t> </a:t>
            </a:r>
            <a:r>
              <a:rPr lang="en-US" sz="2000" dirty="0" err="1"/>
              <a:t>põlluamajandusmaa</a:t>
            </a:r>
            <a:r>
              <a:rPr lang="en-US" sz="2000" dirty="0"/>
              <a:t>)</a:t>
            </a:r>
          </a:p>
          <a:p>
            <a:r>
              <a:rPr lang="en-US" sz="2000" b="1" dirty="0" err="1"/>
              <a:t>Liikuvus</a:t>
            </a:r>
            <a:r>
              <a:rPr lang="en-US" sz="2000" b="1" dirty="0"/>
              <a:t> ja transport</a:t>
            </a:r>
            <a:r>
              <a:rPr lang="en-US" sz="2000" dirty="0"/>
              <a:t>: (</a:t>
            </a:r>
            <a:r>
              <a:rPr lang="en-US" sz="2000" dirty="0" err="1"/>
              <a:t>nt</a:t>
            </a:r>
            <a:r>
              <a:rPr lang="en-US" sz="2000" dirty="0"/>
              <a:t> </a:t>
            </a:r>
            <a:r>
              <a:rPr lang="en-US" sz="2000" dirty="0" err="1"/>
              <a:t>kergliiklusteed</a:t>
            </a:r>
            <a:r>
              <a:rPr lang="en-US" sz="2000" dirty="0"/>
              <a:t>, </a:t>
            </a:r>
            <a:r>
              <a:rPr lang="en-US" sz="2000" dirty="0" err="1"/>
              <a:t>parkimine</a:t>
            </a:r>
            <a:r>
              <a:rPr lang="en-US" sz="2000" dirty="0"/>
              <a:t>, </a:t>
            </a:r>
            <a:r>
              <a:rPr lang="en-US" sz="2000" dirty="0" err="1"/>
              <a:t>kohalikud</a:t>
            </a:r>
            <a:r>
              <a:rPr lang="en-US" sz="2000" dirty="0"/>
              <a:t> teed) </a:t>
            </a:r>
          </a:p>
          <a:p>
            <a:r>
              <a:rPr lang="en-US" sz="2000" b="1" dirty="0" err="1"/>
              <a:t>Tehnilised</a:t>
            </a:r>
            <a:r>
              <a:rPr lang="en-US" sz="2000" b="1" dirty="0"/>
              <a:t> </a:t>
            </a:r>
            <a:r>
              <a:rPr lang="en-US" sz="2000" b="1" dirty="0" err="1"/>
              <a:t>taristud</a:t>
            </a:r>
            <a:r>
              <a:rPr lang="en-US" sz="2000" b="1" dirty="0"/>
              <a:t> </a:t>
            </a:r>
            <a:r>
              <a:rPr lang="en-US" sz="2000" dirty="0"/>
              <a:t>(</a:t>
            </a:r>
            <a:r>
              <a:rPr lang="en-US" sz="2000" dirty="0" err="1"/>
              <a:t>nt</a:t>
            </a:r>
            <a:r>
              <a:rPr lang="en-US" sz="2000" dirty="0"/>
              <a:t> </a:t>
            </a:r>
            <a:r>
              <a:rPr lang="en-US" sz="2000" dirty="0" err="1"/>
              <a:t>vesi</a:t>
            </a:r>
            <a:r>
              <a:rPr lang="en-US" sz="2000" dirty="0"/>
              <a:t>- ja </a:t>
            </a:r>
            <a:r>
              <a:rPr lang="en-US" sz="2000" dirty="0" err="1"/>
              <a:t>kanalisatsioon</a:t>
            </a:r>
            <a:r>
              <a:rPr lang="en-US" sz="2000" dirty="0"/>
              <a:t>, </a:t>
            </a:r>
            <a:r>
              <a:rPr lang="en-US" sz="2000" dirty="0" err="1"/>
              <a:t>sademevesi</a:t>
            </a:r>
            <a:r>
              <a:rPr lang="en-US" sz="2000" dirty="0"/>
              <a:t>, </a:t>
            </a:r>
            <a:r>
              <a:rPr lang="en-US" sz="2000" dirty="0" err="1"/>
              <a:t>taastuvenergeetika</a:t>
            </a:r>
            <a:r>
              <a:rPr lang="en-US" sz="2000" dirty="0"/>
              <a:t>)</a:t>
            </a:r>
          </a:p>
          <a:p>
            <a:r>
              <a:rPr lang="en-US" sz="2000" b="1" dirty="0" err="1"/>
              <a:t>Keskkonnatingimused</a:t>
            </a:r>
            <a:r>
              <a:rPr lang="en-US" sz="2000" dirty="0"/>
              <a:t> (</a:t>
            </a:r>
            <a:r>
              <a:rPr lang="en-US" sz="2000" dirty="0" err="1"/>
              <a:t>nt</a:t>
            </a:r>
            <a:r>
              <a:rPr lang="en-US" sz="2000" dirty="0"/>
              <a:t> </a:t>
            </a:r>
            <a:r>
              <a:rPr lang="en-US" sz="2000" dirty="0" err="1"/>
              <a:t>müra</a:t>
            </a:r>
            <a:r>
              <a:rPr lang="en-US" sz="2000" dirty="0"/>
              <a:t>, </a:t>
            </a:r>
            <a:r>
              <a:rPr lang="en-US" sz="2000" dirty="0" err="1"/>
              <a:t>välisõhk</a:t>
            </a:r>
            <a:r>
              <a:rPr lang="en-US" sz="2000" dirty="0"/>
              <a:t>)</a:t>
            </a:r>
            <a:endParaRPr lang="et-EE" sz="2000" dirty="0"/>
          </a:p>
        </p:txBody>
      </p:sp>
      <p:pic>
        <p:nvPicPr>
          <p:cNvPr id="2" name="Pilt 1">
            <a:extLst>
              <a:ext uri="{FF2B5EF4-FFF2-40B4-BE49-F238E27FC236}">
                <a16:creationId xmlns:a16="http://schemas.microsoft.com/office/drawing/2014/main" id="{538E114B-AAFC-ED4F-1914-3372FDBDB1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3" name="Pilt 2">
            <a:extLst>
              <a:ext uri="{FF2B5EF4-FFF2-40B4-BE49-F238E27FC236}">
                <a16:creationId xmlns:a16="http://schemas.microsoft.com/office/drawing/2014/main" id="{E410C14F-3064-4627-923D-4F06188C7AC2}"/>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251306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lt 8">
            <a:extLst>
              <a:ext uri="{FF2B5EF4-FFF2-40B4-BE49-F238E27FC236}">
                <a16:creationId xmlns:a16="http://schemas.microsoft.com/office/drawing/2014/main" id="{0A914403-D21C-1B41-1DA5-10ED71464DC2}"/>
              </a:ext>
            </a:extLst>
          </p:cNvPr>
          <p:cNvPicPr>
            <a:picLocks noChangeAspect="1"/>
          </p:cNvPicPr>
          <p:nvPr/>
        </p:nvPicPr>
        <p:blipFill>
          <a:blip r:embed="rId2"/>
          <a:stretch>
            <a:fillRect/>
          </a:stretch>
        </p:blipFill>
        <p:spPr>
          <a:xfrm>
            <a:off x="0" y="1141917"/>
            <a:ext cx="9144000" cy="6120071"/>
          </a:xfrm>
          <a:prstGeom prst="rect">
            <a:avLst/>
          </a:prstGeom>
        </p:spPr>
      </p:pic>
      <p:sp>
        <p:nvSpPr>
          <p:cNvPr id="2" name="Title 1">
            <a:extLst>
              <a:ext uri="{FF2B5EF4-FFF2-40B4-BE49-F238E27FC236}">
                <a16:creationId xmlns:a16="http://schemas.microsoft.com/office/drawing/2014/main" id="{2BA21F09-1532-49D0-EE15-DA48DA8F97B5}"/>
              </a:ext>
            </a:extLst>
          </p:cNvPr>
          <p:cNvSpPr>
            <a:spLocks noGrp="1"/>
          </p:cNvSpPr>
          <p:nvPr>
            <p:ph type="title"/>
          </p:nvPr>
        </p:nvSpPr>
        <p:spPr>
          <a:xfrm>
            <a:off x="457200" y="274638"/>
            <a:ext cx="8229600" cy="867279"/>
          </a:xfrm>
        </p:spPr>
        <p:txBody>
          <a:bodyPr/>
          <a:lstStyle/>
          <a:p>
            <a:r>
              <a:rPr lang="en-US" sz="3300" b="1" dirty="0">
                <a:solidFill>
                  <a:srgbClr val="800000"/>
                </a:solidFill>
              </a:rPr>
              <a:t>LIIKUVUS JA TRANSPORT</a:t>
            </a:r>
            <a:endParaRPr lang="et-EE" sz="3300" b="1" dirty="0">
              <a:solidFill>
                <a:srgbClr val="800000"/>
              </a:solidFill>
            </a:endParaRPr>
          </a:p>
        </p:txBody>
      </p:sp>
      <p:pic>
        <p:nvPicPr>
          <p:cNvPr id="7" name="Picture 6">
            <a:extLst>
              <a:ext uri="{FF2B5EF4-FFF2-40B4-BE49-F238E27FC236}">
                <a16:creationId xmlns:a16="http://schemas.microsoft.com/office/drawing/2014/main" id="{4BF0D722-C1B9-43C4-9E24-174639E6C310}"/>
              </a:ext>
            </a:extLst>
          </p:cNvPr>
          <p:cNvPicPr>
            <a:picLocks noChangeAspect="1"/>
          </p:cNvPicPr>
          <p:nvPr/>
        </p:nvPicPr>
        <p:blipFill>
          <a:blip r:embed="rId3"/>
          <a:stretch>
            <a:fillRect/>
          </a:stretch>
        </p:blipFill>
        <p:spPr>
          <a:xfrm>
            <a:off x="0" y="1167338"/>
            <a:ext cx="2267743" cy="4260167"/>
          </a:xfrm>
          <a:prstGeom prst="rect">
            <a:avLst/>
          </a:prstGeom>
        </p:spPr>
      </p:pic>
    </p:spTree>
    <p:extLst>
      <p:ext uri="{BB962C8B-B14F-4D97-AF65-F5344CB8AC3E}">
        <p14:creationId xmlns:p14="http://schemas.microsoft.com/office/powerpoint/2010/main" val="124275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EF6516-F996-0665-C643-D18AE63C481E}"/>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2" name="Title 1"/>
          <p:cNvSpPr>
            <a:spLocks noGrp="1"/>
          </p:cNvSpPr>
          <p:nvPr>
            <p:ph type="title"/>
          </p:nvPr>
        </p:nvSpPr>
        <p:spPr>
          <a:xfrm>
            <a:off x="457200" y="274638"/>
            <a:ext cx="8229600" cy="922114"/>
          </a:xfrm>
        </p:spPr>
        <p:txBody>
          <a:bodyPr/>
          <a:lstStyle/>
          <a:p>
            <a:r>
              <a:rPr lang="et-EE" sz="3200" b="1" dirty="0">
                <a:solidFill>
                  <a:srgbClr val="990000"/>
                </a:solidFill>
                <a:latin typeface="+mn-lt"/>
                <a:cs typeface="Calibri" panose="020F0502020204030204" pitchFamily="34" charset="0"/>
              </a:rPr>
              <a:t>PÄEVAKAVA</a:t>
            </a:r>
          </a:p>
        </p:txBody>
      </p:sp>
      <p:sp>
        <p:nvSpPr>
          <p:cNvPr id="3" name="Content Placeholder 2"/>
          <p:cNvSpPr>
            <a:spLocks noGrp="1"/>
          </p:cNvSpPr>
          <p:nvPr>
            <p:ph idx="1"/>
          </p:nvPr>
        </p:nvSpPr>
        <p:spPr>
          <a:xfrm>
            <a:off x="457200" y="1170370"/>
            <a:ext cx="8229600" cy="5112568"/>
          </a:xfrm>
        </p:spPr>
        <p:txBody>
          <a:bodyPr/>
          <a:lstStyle/>
          <a:p>
            <a:pPr marL="457200" indent="-457200">
              <a:buFont typeface="+mj-lt"/>
              <a:buAutoNum type="arabicPeriod"/>
            </a:pPr>
            <a:r>
              <a:rPr lang="en-US" sz="2800" dirty="0" err="1"/>
              <a:t>Üldplaneeringu</a:t>
            </a:r>
            <a:r>
              <a:rPr lang="en-US" sz="2800" dirty="0"/>
              <a:t> </a:t>
            </a:r>
            <a:r>
              <a:rPr lang="en-US" sz="2800" dirty="0" err="1"/>
              <a:t>senise</a:t>
            </a:r>
            <a:r>
              <a:rPr lang="en-US" sz="2800" dirty="0"/>
              <a:t> </a:t>
            </a:r>
            <a:r>
              <a:rPr lang="en-US" sz="2800" dirty="0" err="1"/>
              <a:t>protsessi</a:t>
            </a:r>
            <a:r>
              <a:rPr lang="en-US" sz="2800" dirty="0"/>
              <a:t> ja </a:t>
            </a:r>
            <a:r>
              <a:rPr lang="en-US" sz="2800" dirty="0" err="1"/>
              <a:t>lahenduse</a:t>
            </a:r>
            <a:r>
              <a:rPr lang="en-US" sz="2800" dirty="0"/>
              <a:t> </a:t>
            </a:r>
            <a:r>
              <a:rPr lang="en-US" sz="2800" dirty="0" err="1"/>
              <a:t>tutvustus</a:t>
            </a:r>
            <a:endParaRPr lang="en-US" sz="2800" dirty="0"/>
          </a:p>
          <a:p>
            <a:pPr marL="457200" indent="-457200">
              <a:buFont typeface="+mj-lt"/>
              <a:buAutoNum type="arabicPeriod"/>
            </a:pPr>
            <a:r>
              <a:rPr lang="en-US" sz="2800" dirty="0" err="1"/>
              <a:t>Küsimused</a:t>
            </a:r>
            <a:r>
              <a:rPr lang="en-US" sz="2800" dirty="0"/>
              <a:t>, </a:t>
            </a:r>
            <a:r>
              <a:rPr lang="en-US" sz="2800" dirty="0" err="1"/>
              <a:t>arutelu</a:t>
            </a:r>
            <a:endParaRPr lang="en-US" sz="2800" dirty="0"/>
          </a:p>
          <a:p>
            <a:pPr marL="457200" indent="-457200">
              <a:buFont typeface="+mj-lt"/>
              <a:buAutoNum type="arabicPeriod"/>
            </a:pPr>
            <a:endParaRPr lang="en-US" sz="2800" dirty="0"/>
          </a:p>
          <a:p>
            <a:pPr marL="457200" indent="-457200">
              <a:buFont typeface="+mj-lt"/>
              <a:buAutoNum type="arabicPeriod"/>
            </a:pPr>
            <a:endParaRPr lang="et-EE" sz="2000" dirty="0"/>
          </a:p>
        </p:txBody>
      </p:sp>
      <p:pic>
        <p:nvPicPr>
          <p:cNvPr id="4" name="Pilt 3">
            <a:extLst>
              <a:ext uri="{FF2B5EF4-FFF2-40B4-BE49-F238E27FC236}">
                <a16:creationId xmlns:a16="http://schemas.microsoft.com/office/drawing/2014/main" id="{8C5D366A-8AA1-DDD0-620A-1A8C92A74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5" name="Pilt 4">
            <a:extLst>
              <a:ext uri="{FF2B5EF4-FFF2-40B4-BE49-F238E27FC236}">
                <a16:creationId xmlns:a16="http://schemas.microsoft.com/office/drawing/2014/main" id="{4048CF4A-3EB9-068A-89FC-D8F75CCD049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444208" y="6443979"/>
            <a:ext cx="843263" cy="2529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ACEEDBC4-57A3-4AE6-D16C-68A4D0FD99C2}"/>
              </a:ext>
            </a:extLst>
          </p:cNvPr>
          <p:cNvPicPr>
            <a:picLocks noChangeAspect="1"/>
          </p:cNvPicPr>
          <p:nvPr/>
        </p:nvPicPr>
        <p:blipFill rotWithShape="1">
          <a:blip r:embed="rId3">
            <a:duotone>
              <a:schemeClr val="accent3">
                <a:shade val="45000"/>
                <a:satMod val="135000"/>
              </a:schemeClr>
              <a:prstClr val="white"/>
            </a:duotone>
          </a:blip>
          <a:srcRect r="8184"/>
          <a:stretch/>
        </p:blipFill>
        <p:spPr>
          <a:xfrm>
            <a:off x="1218" y="0"/>
            <a:ext cx="9142782" cy="6858000"/>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KSH SOOVITUSED EELNÕULE</a:t>
            </a:r>
          </a:p>
        </p:txBody>
      </p:sp>
      <p:sp>
        <p:nvSpPr>
          <p:cNvPr id="7" name="Content Placeholder 6">
            <a:extLst>
              <a:ext uri="{FF2B5EF4-FFF2-40B4-BE49-F238E27FC236}">
                <a16:creationId xmlns:a16="http://schemas.microsoft.com/office/drawing/2014/main" id="{517AC404-0992-DDFD-9AD5-1EC8CE64A6F3}"/>
              </a:ext>
            </a:extLst>
          </p:cNvPr>
          <p:cNvSpPr>
            <a:spLocks noGrp="1"/>
          </p:cNvSpPr>
          <p:nvPr>
            <p:ph idx="1"/>
          </p:nvPr>
        </p:nvSpPr>
        <p:spPr>
          <a:xfrm>
            <a:off x="493073" y="1539843"/>
            <a:ext cx="8229600" cy="4525963"/>
          </a:xfrm>
        </p:spPr>
        <p:txBody>
          <a:bodyPr/>
          <a:lstStyle/>
          <a:p>
            <a:r>
              <a:rPr lang="et-EE" sz="2000" b="1" dirty="0"/>
              <a:t>Väärtuslikud maastikud</a:t>
            </a:r>
            <a:r>
              <a:rPr lang="et-EE" sz="2000" dirty="0"/>
              <a:t>: laiendada Ohepalu väärtusliku maastiku piire ajalooliste külasüdametega nt Ohepalu küla.</a:t>
            </a:r>
          </a:p>
          <a:p>
            <a:endParaRPr lang="et-EE" sz="2000" dirty="0"/>
          </a:p>
          <a:p>
            <a:r>
              <a:rPr lang="et-EE" sz="2000" b="1" dirty="0"/>
              <a:t>Roheline võrgustik</a:t>
            </a:r>
            <a:r>
              <a:rPr lang="et-EE" sz="2000" dirty="0"/>
              <a:t>: ettepanekud (nt maardlate, väärtusliku põllumajandusmaadega kattumisel, päikeseparkide rajamisel), kuidas ÜP alusel tagada rohevõrgustiku toimivus. KSH alusel on muudetud ka maakonnaplaneeringu järgseid rohevõrgustiku piire</a:t>
            </a:r>
            <a:r>
              <a:rPr lang="en-US" sz="2000" dirty="0"/>
              <a:t>.</a:t>
            </a:r>
            <a:endParaRPr lang="et-EE" sz="2000" dirty="0"/>
          </a:p>
          <a:p>
            <a:endParaRPr lang="et-EE" sz="2000" dirty="0"/>
          </a:p>
          <a:p>
            <a:r>
              <a:rPr lang="et-EE" sz="2000" b="1" dirty="0"/>
              <a:t>Vesi- ja kanalisatsioon</a:t>
            </a:r>
            <a:r>
              <a:rPr lang="et-EE" sz="2000" dirty="0"/>
              <a:t>: soovitus vältida reostustundlikkuse tõttu salvkaevude rajamist.</a:t>
            </a:r>
          </a:p>
          <a:p>
            <a:endParaRPr lang="et-EE" sz="2000" dirty="0"/>
          </a:p>
          <a:p>
            <a:r>
              <a:rPr lang="et-EE" sz="2000" b="1" dirty="0"/>
              <a:t>Müra</a:t>
            </a:r>
            <a:r>
              <a:rPr lang="et-EE" sz="2000" dirty="0"/>
              <a:t>: määrati mürakategooriad, millega peab ehitustegevuse kavandamisel arvestama</a:t>
            </a:r>
            <a:r>
              <a:rPr lang="en-US" sz="2000" dirty="0"/>
              <a:t>.</a:t>
            </a:r>
          </a:p>
          <a:p>
            <a:endParaRPr lang="en-US" sz="2000" dirty="0"/>
          </a:p>
        </p:txBody>
      </p:sp>
      <p:pic>
        <p:nvPicPr>
          <p:cNvPr id="9" name="Pilt 8">
            <a:extLst>
              <a:ext uri="{FF2B5EF4-FFF2-40B4-BE49-F238E27FC236}">
                <a16:creationId xmlns:a16="http://schemas.microsoft.com/office/drawing/2014/main" id="{A53AC66A-596E-242D-E0E2-ABA84089A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10" name="Pilt 9">
            <a:extLst>
              <a:ext uri="{FF2B5EF4-FFF2-40B4-BE49-F238E27FC236}">
                <a16:creationId xmlns:a16="http://schemas.microsoft.com/office/drawing/2014/main" id="{781291B9-150D-CF70-373D-2B1A08FAC56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130842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CD8DF8-D542-9EA6-8F4F-864ED95C9027}"/>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4" name="Title 3">
            <a:extLst>
              <a:ext uri="{FF2B5EF4-FFF2-40B4-BE49-F238E27FC236}">
                <a16:creationId xmlns:a16="http://schemas.microsoft.com/office/drawing/2014/main" id="{673320AE-9DE6-2E03-27F7-9765A8FC0E81}"/>
              </a:ext>
            </a:extLst>
          </p:cNvPr>
          <p:cNvSpPr>
            <a:spLocks noGrp="1"/>
          </p:cNvSpPr>
          <p:nvPr>
            <p:ph type="title"/>
          </p:nvPr>
        </p:nvSpPr>
        <p:spPr/>
        <p:txBody>
          <a:bodyPr/>
          <a:lstStyle/>
          <a:p>
            <a:r>
              <a:rPr lang="fi-FI" dirty="0" err="1">
                <a:solidFill>
                  <a:srgbClr val="990000"/>
                </a:solidFill>
                <a:latin typeface="Calibri" panose="020F0502020204030204" pitchFamily="34" charset="0"/>
                <a:cs typeface="Calibri" panose="020F0502020204030204" pitchFamily="34" charset="0"/>
              </a:rPr>
              <a:t>Üldplaneeringu</a:t>
            </a:r>
            <a:r>
              <a:rPr lang="fi-FI" dirty="0">
                <a:solidFill>
                  <a:srgbClr val="990000"/>
                </a:solidFill>
                <a:latin typeface="Calibri" panose="020F0502020204030204" pitchFamily="34" charset="0"/>
                <a:cs typeface="Calibri" panose="020F0502020204030204" pitchFamily="34" charset="0"/>
              </a:rPr>
              <a:t> </a:t>
            </a:r>
            <a:r>
              <a:rPr lang="fi-FI" dirty="0" err="1">
                <a:solidFill>
                  <a:srgbClr val="990000"/>
                </a:solidFill>
                <a:latin typeface="Calibri" panose="020F0502020204030204" pitchFamily="34" charset="0"/>
                <a:cs typeface="Calibri" panose="020F0502020204030204" pitchFamily="34" charset="0"/>
              </a:rPr>
              <a:t>protsess</a:t>
            </a:r>
            <a:endParaRPr lang="et-EE" dirty="0"/>
          </a:p>
        </p:txBody>
      </p:sp>
    </p:spTree>
    <p:extLst>
      <p:ext uri="{BB962C8B-B14F-4D97-AF65-F5344CB8AC3E}">
        <p14:creationId xmlns:p14="http://schemas.microsoft.com/office/powerpoint/2010/main" val="65638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BECDC-51A1-8544-8873-E83B1A57173B}"/>
              </a:ext>
            </a:extLst>
          </p:cNvPr>
          <p:cNvPicPr>
            <a:picLocks noChangeAspect="1"/>
          </p:cNvPicPr>
          <p:nvPr/>
        </p:nvPicPr>
        <p:blipFill rotWithShape="1">
          <a:blip r:embed="rId3">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EDASINE AJAKAVA</a:t>
            </a:r>
          </a:p>
        </p:txBody>
      </p:sp>
      <p:pic>
        <p:nvPicPr>
          <p:cNvPr id="15" name="Pilt 14">
            <a:extLst>
              <a:ext uri="{FF2B5EF4-FFF2-40B4-BE49-F238E27FC236}">
                <a16:creationId xmlns:a16="http://schemas.microsoft.com/office/drawing/2014/main" id="{0C9558D5-BC5A-F82D-35F2-B1A3D25E0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16" name="Pilt 15">
            <a:extLst>
              <a:ext uri="{FF2B5EF4-FFF2-40B4-BE49-F238E27FC236}">
                <a16:creationId xmlns:a16="http://schemas.microsoft.com/office/drawing/2014/main" id="{8F674701-61CD-7F0D-21CF-1248AC48D8D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pic>
        <p:nvPicPr>
          <p:cNvPr id="7" name="Sisu kohatäide 6">
            <a:extLst>
              <a:ext uri="{FF2B5EF4-FFF2-40B4-BE49-F238E27FC236}">
                <a16:creationId xmlns:a16="http://schemas.microsoft.com/office/drawing/2014/main" id="{3FD068AF-A689-E871-5F7B-1196055B5730}"/>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79512" y="2045438"/>
            <a:ext cx="8964488" cy="3360039"/>
          </a:xfrm>
        </p:spPr>
      </p:pic>
    </p:spTree>
    <p:extLst>
      <p:ext uri="{BB962C8B-B14F-4D97-AF65-F5344CB8AC3E}">
        <p14:creationId xmlns:p14="http://schemas.microsoft.com/office/powerpoint/2010/main" val="4026786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ACEEDBC4-57A3-4AE6-D16C-68A4D0FD99C2}"/>
              </a:ext>
            </a:extLst>
          </p:cNvPr>
          <p:cNvPicPr>
            <a:picLocks noChangeAspect="1"/>
          </p:cNvPicPr>
          <p:nvPr/>
        </p:nvPicPr>
        <p:blipFill rotWithShape="1">
          <a:blip r:embed="rId3">
            <a:duotone>
              <a:schemeClr val="accent3">
                <a:shade val="45000"/>
                <a:satMod val="135000"/>
              </a:schemeClr>
              <a:prstClr val="white"/>
            </a:duotone>
          </a:blip>
          <a:srcRect r="8184"/>
          <a:stretch/>
        </p:blipFill>
        <p:spPr>
          <a:xfrm>
            <a:off x="1218" y="0"/>
            <a:ext cx="9142782" cy="6858000"/>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ÜLDPLANEERINGU KOOSKÕLASTAMINE</a:t>
            </a:r>
          </a:p>
        </p:txBody>
      </p:sp>
      <p:sp>
        <p:nvSpPr>
          <p:cNvPr id="7" name="Content Placeholder 6">
            <a:extLst>
              <a:ext uri="{FF2B5EF4-FFF2-40B4-BE49-F238E27FC236}">
                <a16:creationId xmlns:a16="http://schemas.microsoft.com/office/drawing/2014/main" id="{517AC404-0992-DDFD-9AD5-1EC8CE64A6F3}"/>
              </a:ext>
            </a:extLst>
          </p:cNvPr>
          <p:cNvSpPr>
            <a:spLocks noGrp="1"/>
          </p:cNvSpPr>
          <p:nvPr>
            <p:ph idx="1"/>
          </p:nvPr>
        </p:nvSpPr>
        <p:spPr>
          <a:xfrm>
            <a:off x="493073" y="1539843"/>
            <a:ext cx="8229600" cy="4525963"/>
          </a:xfrm>
        </p:spPr>
        <p:txBody>
          <a:bodyPr/>
          <a:lstStyle/>
          <a:p>
            <a:r>
              <a:rPr lang="en-US" sz="2400" b="1" dirty="0" err="1"/>
              <a:t>Kokku</a:t>
            </a:r>
            <a:r>
              <a:rPr lang="en-US" sz="2400" b="1" dirty="0"/>
              <a:t> III </a:t>
            </a:r>
            <a:r>
              <a:rPr lang="en-US" sz="2400" b="1" dirty="0" err="1"/>
              <a:t>kooskõlastusringi</a:t>
            </a:r>
            <a:r>
              <a:rPr lang="en-US" sz="2400" b="1" dirty="0"/>
              <a:t>:</a:t>
            </a:r>
          </a:p>
          <a:p>
            <a:r>
              <a:rPr lang="en-US" sz="2400" dirty="0"/>
              <a:t>I </a:t>
            </a:r>
            <a:r>
              <a:rPr lang="en-US" sz="2400" dirty="0" err="1"/>
              <a:t>ringil</a:t>
            </a:r>
            <a:r>
              <a:rPr lang="en-US" sz="2400" dirty="0"/>
              <a:t> </a:t>
            </a:r>
            <a:r>
              <a:rPr lang="en-US" sz="2400" dirty="0" err="1"/>
              <a:t>detsember</a:t>
            </a:r>
            <a:r>
              <a:rPr lang="en-US" sz="2400" dirty="0"/>
              <a:t> 2023-jaanuar 2024 </a:t>
            </a:r>
            <a:r>
              <a:rPr lang="en-US" sz="2400" dirty="0" err="1"/>
              <a:t>kooskõlastasid</a:t>
            </a:r>
            <a:r>
              <a:rPr lang="en-US" sz="2400" dirty="0"/>
              <a:t> </a:t>
            </a:r>
            <a:r>
              <a:rPr lang="en-US" sz="2400" dirty="0" err="1"/>
              <a:t>kõik</a:t>
            </a:r>
            <a:r>
              <a:rPr lang="en-US" sz="2400" dirty="0"/>
              <a:t> </a:t>
            </a:r>
            <a:r>
              <a:rPr lang="en-US" sz="2400" dirty="0" err="1"/>
              <a:t>ministeeriumid</a:t>
            </a:r>
            <a:r>
              <a:rPr lang="en-US" sz="2400" dirty="0"/>
              <a:t> ja </a:t>
            </a:r>
            <a:r>
              <a:rPr lang="en-US" sz="2400" dirty="0" err="1"/>
              <a:t>ametkonnad</a:t>
            </a:r>
            <a:r>
              <a:rPr lang="en-US" sz="2400" dirty="0"/>
              <a:t> </a:t>
            </a:r>
            <a:r>
              <a:rPr lang="en-US" sz="2400" dirty="0" err="1"/>
              <a:t>v.a</a:t>
            </a:r>
            <a:r>
              <a:rPr lang="en-US" sz="2400" dirty="0"/>
              <a:t>: </a:t>
            </a:r>
            <a:r>
              <a:rPr lang="en-US" sz="2400" dirty="0" err="1"/>
              <a:t>Päästeamet</a:t>
            </a:r>
            <a:r>
              <a:rPr lang="en-US" sz="2400" dirty="0"/>
              <a:t>, </a:t>
            </a:r>
            <a:r>
              <a:rPr lang="en-US" sz="2400" dirty="0" err="1"/>
              <a:t>Kliimaministeerium</a:t>
            </a:r>
            <a:r>
              <a:rPr lang="en-US" sz="2400" dirty="0"/>
              <a:t> ja Maa-</a:t>
            </a:r>
            <a:r>
              <a:rPr lang="en-US" sz="2400" dirty="0" err="1"/>
              <a:t>amet</a:t>
            </a:r>
            <a:r>
              <a:rPr lang="en-US" sz="2400" dirty="0"/>
              <a:t>.</a:t>
            </a:r>
          </a:p>
          <a:p>
            <a:r>
              <a:rPr lang="en-US" sz="2400" dirty="0"/>
              <a:t>II </a:t>
            </a:r>
            <a:r>
              <a:rPr lang="en-US" sz="2400" dirty="0" err="1"/>
              <a:t>ringil</a:t>
            </a:r>
            <a:r>
              <a:rPr lang="en-US" sz="2400" dirty="0"/>
              <a:t> </a:t>
            </a:r>
            <a:r>
              <a:rPr lang="en-US" sz="2400" dirty="0" err="1"/>
              <a:t>mai-juuni</a:t>
            </a:r>
            <a:r>
              <a:rPr lang="en-US" sz="2400" dirty="0"/>
              <a:t> 2024, </a:t>
            </a:r>
            <a:r>
              <a:rPr lang="en-US" sz="2400" dirty="0" err="1"/>
              <a:t>kooskõlastas</a:t>
            </a:r>
            <a:r>
              <a:rPr lang="en-US" sz="2400" dirty="0"/>
              <a:t> </a:t>
            </a:r>
            <a:r>
              <a:rPr lang="en-US" sz="2400" dirty="0" err="1"/>
              <a:t>Päästeamet</a:t>
            </a:r>
            <a:r>
              <a:rPr lang="en-US" sz="2400" dirty="0"/>
              <a:t>, </a:t>
            </a:r>
            <a:r>
              <a:rPr lang="en-US" sz="2400" dirty="0" err="1"/>
              <a:t>ei</a:t>
            </a:r>
            <a:r>
              <a:rPr lang="en-US" sz="2400" dirty="0"/>
              <a:t> </a:t>
            </a:r>
            <a:r>
              <a:rPr lang="en-US" sz="2400" dirty="0" err="1"/>
              <a:t>kooskõlastanud</a:t>
            </a:r>
            <a:r>
              <a:rPr lang="en-US" sz="2400" dirty="0"/>
              <a:t> </a:t>
            </a:r>
            <a:r>
              <a:rPr lang="en-US" sz="2400" dirty="0" err="1"/>
              <a:t>Kliimaministeerium</a:t>
            </a:r>
            <a:r>
              <a:rPr lang="en-US" sz="2400" dirty="0"/>
              <a:t> ja Maa-</a:t>
            </a:r>
            <a:r>
              <a:rPr lang="en-US" sz="2400" dirty="0" err="1"/>
              <a:t>amet</a:t>
            </a:r>
            <a:endParaRPr lang="en-US" sz="2400" dirty="0"/>
          </a:p>
          <a:p>
            <a:r>
              <a:rPr lang="en-US" sz="2400" dirty="0"/>
              <a:t>III </a:t>
            </a:r>
            <a:r>
              <a:rPr lang="en-US" sz="2400" dirty="0" err="1"/>
              <a:t>ringil</a:t>
            </a:r>
            <a:r>
              <a:rPr lang="en-US" sz="2400" dirty="0"/>
              <a:t> 2024 </a:t>
            </a:r>
            <a:r>
              <a:rPr lang="en-US" sz="2400" dirty="0" err="1"/>
              <a:t>aasta</a:t>
            </a:r>
            <a:r>
              <a:rPr lang="en-US" sz="2400" dirty="0"/>
              <a:t> </a:t>
            </a:r>
            <a:r>
              <a:rPr lang="en-US" sz="2400" dirty="0" err="1"/>
              <a:t>augustis</a:t>
            </a:r>
            <a:r>
              <a:rPr lang="en-US" sz="2400" dirty="0"/>
              <a:t> </a:t>
            </a:r>
            <a:r>
              <a:rPr lang="en-US" sz="2400" dirty="0" err="1"/>
              <a:t>sai</a:t>
            </a:r>
            <a:r>
              <a:rPr lang="en-US" sz="2400" dirty="0"/>
              <a:t> </a:t>
            </a:r>
            <a:r>
              <a:rPr lang="en-US" sz="2400" dirty="0" err="1"/>
              <a:t>Kadrina</a:t>
            </a:r>
            <a:r>
              <a:rPr lang="en-US" sz="2400" dirty="0"/>
              <a:t> </a:t>
            </a:r>
            <a:r>
              <a:rPr lang="en-US" sz="2400" dirty="0" err="1"/>
              <a:t>üldplaneering</a:t>
            </a:r>
            <a:r>
              <a:rPr lang="en-US" sz="2400" dirty="0"/>
              <a:t> ja KSH </a:t>
            </a:r>
            <a:r>
              <a:rPr lang="en-US" sz="2400" dirty="0" err="1"/>
              <a:t>lõplikult</a:t>
            </a:r>
            <a:r>
              <a:rPr lang="en-US" sz="2400" dirty="0"/>
              <a:t> </a:t>
            </a:r>
            <a:r>
              <a:rPr lang="en-US" sz="2400" dirty="0" err="1"/>
              <a:t>kooskõlastatud</a:t>
            </a:r>
            <a:r>
              <a:rPr lang="en-US" sz="2400" dirty="0"/>
              <a:t>.</a:t>
            </a:r>
          </a:p>
          <a:p>
            <a:endParaRPr lang="en-US" sz="2000" b="1" dirty="0"/>
          </a:p>
        </p:txBody>
      </p:sp>
      <p:pic>
        <p:nvPicPr>
          <p:cNvPr id="9" name="Pilt 8">
            <a:extLst>
              <a:ext uri="{FF2B5EF4-FFF2-40B4-BE49-F238E27FC236}">
                <a16:creationId xmlns:a16="http://schemas.microsoft.com/office/drawing/2014/main" id="{A53AC66A-596E-242D-E0E2-ABA84089A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10" name="Pilt 9">
            <a:extLst>
              <a:ext uri="{FF2B5EF4-FFF2-40B4-BE49-F238E27FC236}">
                <a16:creationId xmlns:a16="http://schemas.microsoft.com/office/drawing/2014/main" id="{781291B9-150D-CF70-373D-2B1A08FAC56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184337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ACEEDBC4-57A3-4AE6-D16C-68A4D0FD99C2}"/>
              </a:ext>
            </a:extLst>
          </p:cNvPr>
          <p:cNvPicPr>
            <a:picLocks noChangeAspect="1"/>
          </p:cNvPicPr>
          <p:nvPr/>
        </p:nvPicPr>
        <p:blipFill rotWithShape="1">
          <a:blip r:embed="rId3">
            <a:duotone>
              <a:schemeClr val="accent3">
                <a:shade val="45000"/>
                <a:satMod val="135000"/>
              </a:schemeClr>
              <a:prstClr val="white"/>
            </a:duotone>
          </a:blip>
          <a:srcRect r="8184"/>
          <a:stretch/>
        </p:blipFill>
        <p:spPr>
          <a:xfrm>
            <a:off x="1218" y="0"/>
            <a:ext cx="9142782" cy="6858000"/>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ÜLDPLANEERINGU EDASINE PROTSESS</a:t>
            </a:r>
          </a:p>
        </p:txBody>
      </p:sp>
      <p:sp>
        <p:nvSpPr>
          <p:cNvPr id="7" name="Content Placeholder 6">
            <a:extLst>
              <a:ext uri="{FF2B5EF4-FFF2-40B4-BE49-F238E27FC236}">
                <a16:creationId xmlns:a16="http://schemas.microsoft.com/office/drawing/2014/main" id="{517AC404-0992-DDFD-9AD5-1EC8CE64A6F3}"/>
              </a:ext>
            </a:extLst>
          </p:cNvPr>
          <p:cNvSpPr>
            <a:spLocks noGrp="1"/>
          </p:cNvSpPr>
          <p:nvPr>
            <p:ph idx="1"/>
          </p:nvPr>
        </p:nvSpPr>
        <p:spPr>
          <a:xfrm>
            <a:off x="493073" y="1539843"/>
            <a:ext cx="8229600" cy="4525963"/>
          </a:xfrm>
        </p:spPr>
        <p:txBody>
          <a:bodyPr/>
          <a:lstStyle/>
          <a:p>
            <a:r>
              <a:rPr lang="en-US" sz="2000" dirty="0" err="1"/>
              <a:t>Planeeringu</a:t>
            </a:r>
            <a:r>
              <a:rPr lang="en-US" sz="2000" dirty="0"/>
              <a:t> ja KSH </a:t>
            </a:r>
            <a:r>
              <a:rPr lang="en-US" sz="2000" dirty="0" err="1"/>
              <a:t>vastuvõtmine</a:t>
            </a:r>
            <a:r>
              <a:rPr lang="en-US" sz="2000" dirty="0"/>
              <a:t>  - 29.09.2024 </a:t>
            </a:r>
            <a:r>
              <a:rPr lang="en-US" sz="2000" dirty="0" err="1"/>
              <a:t>Kadrina</a:t>
            </a:r>
            <a:r>
              <a:rPr lang="en-US" sz="2000" dirty="0"/>
              <a:t> </a:t>
            </a:r>
            <a:r>
              <a:rPr lang="en-US" sz="2000" dirty="0" err="1"/>
              <a:t>Vallavolikogus</a:t>
            </a:r>
            <a:endParaRPr lang="en-US" sz="2000" dirty="0"/>
          </a:p>
          <a:p>
            <a:r>
              <a:rPr lang="en-US" sz="1600" i="1" dirty="0" err="1"/>
              <a:t>PlanS</a:t>
            </a:r>
            <a:r>
              <a:rPr lang="en-US" sz="1600" i="1" dirty="0"/>
              <a:t> § 86.   </a:t>
            </a:r>
            <a:r>
              <a:rPr lang="en-US" sz="1600" i="1" dirty="0" err="1"/>
              <a:t>Üldplaneeringu</a:t>
            </a:r>
            <a:r>
              <a:rPr lang="en-US" sz="1600" i="1" dirty="0"/>
              <a:t> ja </a:t>
            </a:r>
            <a:r>
              <a:rPr lang="en-US" sz="1600" i="1" dirty="0" err="1"/>
              <a:t>keskkonnamõju</a:t>
            </a:r>
            <a:r>
              <a:rPr lang="en-US" sz="1600" i="1" dirty="0"/>
              <a:t> </a:t>
            </a:r>
            <a:r>
              <a:rPr lang="en-US" sz="1600" i="1" dirty="0" err="1"/>
              <a:t>strateegilise</a:t>
            </a:r>
            <a:r>
              <a:rPr lang="en-US" sz="1600" i="1" dirty="0"/>
              <a:t> </a:t>
            </a:r>
            <a:r>
              <a:rPr lang="en-US" sz="1600" i="1" dirty="0" err="1"/>
              <a:t>hindamise</a:t>
            </a:r>
            <a:r>
              <a:rPr lang="en-US" sz="1600" i="1" dirty="0"/>
              <a:t> </a:t>
            </a:r>
            <a:r>
              <a:rPr lang="en-US" sz="1600" i="1" dirty="0" err="1"/>
              <a:t>aruande</a:t>
            </a:r>
            <a:r>
              <a:rPr lang="en-US" sz="1600" i="1" dirty="0"/>
              <a:t> </a:t>
            </a:r>
            <a:r>
              <a:rPr lang="en-US" sz="1600" i="1" dirty="0" err="1"/>
              <a:t>vastuvõtmine</a:t>
            </a:r>
            <a:endParaRPr lang="en-US" sz="1600" i="1" dirty="0"/>
          </a:p>
          <a:p>
            <a:r>
              <a:rPr lang="en-US" sz="1600" i="1" dirty="0"/>
              <a:t>  (2) </a:t>
            </a:r>
            <a:r>
              <a:rPr lang="en-US" sz="1600" i="1" dirty="0" err="1"/>
              <a:t>Üldplaneeringu</a:t>
            </a:r>
            <a:r>
              <a:rPr lang="en-US" sz="1600" i="1" dirty="0"/>
              <a:t> </a:t>
            </a:r>
            <a:r>
              <a:rPr lang="en-US" sz="1600" i="1" dirty="0" err="1"/>
              <a:t>vastuvõtmisega</a:t>
            </a:r>
            <a:r>
              <a:rPr lang="en-US" sz="1600" i="1" dirty="0"/>
              <a:t> </a:t>
            </a:r>
            <a:r>
              <a:rPr lang="en-US" sz="1600" i="1" dirty="0" err="1"/>
              <a:t>kinnitab</a:t>
            </a:r>
            <a:r>
              <a:rPr lang="en-US" sz="1600" i="1" dirty="0"/>
              <a:t> </a:t>
            </a:r>
            <a:r>
              <a:rPr lang="en-US" sz="1600" i="1" dirty="0" err="1"/>
              <a:t>kohaliku</a:t>
            </a:r>
            <a:r>
              <a:rPr lang="en-US" sz="1600" i="1" dirty="0"/>
              <a:t> </a:t>
            </a:r>
            <a:r>
              <a:rPr lang="en-US" sz="1600" i="1" dirty="0" err="1"/>
              <a:t>omavalitsuse</a:t>
            </a:r>
            <a:r>
              <a:rPr lang="en-US" sz="1600" i="1" dirty="0"/>
              <a:t> </a:t>
            </a:r>
            <a:r>
              <a:rPr lang="en-US" sz="1600" i="1" dirty="0" err="1"/>
              <a:t>volikogu</a:t>
            </a:r>
            <a:r>
              <a:rPr lang="en-US" sz="1600" i="1" dirty="0"/>
              <a:t>, et </a:t>
            </a:r>
            <a:r>
              <a:rPr lang="en-US" sz="1600" i="1" dirty="0" err="1"/>
              <a:t>üldplaneering</a:t>
            </a:r>
            <a:r>
              <a:rPr lang="en-US" sz="1600" i="1" dirty="0"/>
              <a:t> </a:t>
            </a:r>
            <a:r>
              <a:rPr lang="en-US" sz="1600" i="1" dirty="0" err="1"/>
              <a:t>vastab</a:t>
            </a:r>
            <a:r>
              <a:rPr lang="en-US" sz="1600" i="1" dirty="0"/>
              <a:t> </a:t>
            </a:r>
            <a:r>
              <a:rPr lang="en-US" sz="1600" i="1" dirty="0" err="1"/>
              <a:t>õigusaktidele</a:t>
            </a:r>
            <a:r>
              <a:rPr lang="en-US" sz="1600" i="1" dirty="0"/>
              <a:t> </a:t>
            </a:r>
            <a:r>
              <a:rPr lang="en-US" sz="1600" i="1" dirty="0" err="1"/>
              <a:t>ning</a:t>
            </a:r>
            <a:r>
              <a:rPr lang="en-US" sz="1600" i="1" dirty="0"/>
              <a:t> et </a:t>
            </a:r>
            <a:r>
              <a:rPr lang="en-US" sz="1600" i="1" dirty="0" err="1"/>
              <a:t>üldplaneering</a:t>
            </a:r>
            <a:r>
              <a:rPr lang="en-US" sz="1600" i="1" dirty="0"/>
              <a:t> on </a:t>
            </a:r>
            <a:r>
              <a:rPr lang="en-US" sz="1600" i="1" dirty="0" err="1"/>
              <a:t>koostatud</a:t>
            </a:r>
            <a:r>
              <a:rPr lang="en-US" sz="1600" i="1" dirty="0"/>
              <a:t> </a:t>
            </a:r>
            <a:r>
              <a:rPr lang="en-US" sz="1600" i="1" dirty="0" err="1"/>
              <a:t>vastavuses</a:t>
            </a:r>
            <a:r>
              <a:rPr lang="en-US" sz="1600" i="1" dirty="0"/>
              <a:t> </a:t>
            </a:r>
            <a:r>
              <a:rPr lang="en-US" sz="1600" i="1" dirty="0" err="1"/>
              <a:t>valla</a:t>
            </a:r>
            <a:r>
              <a:rPr lang="en-US" sz="1600" i="1" dirty="0"/>
              <a:t> </a:t>
            </a:r>
            <a:r>
              <a:rPr lang="en-US" sz="1600" i="1" dirty="0" err="1"/>
              <a:t>või</a:t>
            </a:r>
            <a:r>
              <a:rPr lang="en-US" sz="1600" i="1" dirty="0"/>
              <a:t> </a:t>
            </a:r>
            <a:r>
              <a:rPr lang="en-US" sz="1600" i="1" dirty="0" err="1"/>
              <a:t>linna</a:t>
            </a:r>
            <a:r>
              <a:rPr lang="en-US" sz="1600" i="1" dirty="0"/>
              <a:t> </a:t>
            </a:r>
            <a:r>
              <a:rPr lang="en-US" sz="1600" i="1" dirty="0" err="1"/>
              <a:t>ruumilise</a:t>
            </a:r>
            <a:r>
              <a:rPr lang="en-US" sz="1600" i="1" dirty="0"/>
              <a:t> </a:t>
            </a:r>
            <a:r>
              <a:rPr lang="en-US" sz="1600" i="1" dirty="0" err="1"/>
              <a:t>arengu</a:t>
            </a:r>
            <a:r>
              <a:rPr lang="en-US" sz="1600" i="1" dirty="0"/>
              <a:t> </a:t>
            </a:r>
            <a:r>
              <a:rPr lang="en-US" sz="1600" i="1" dirty="0" err="1"/>
              <a:t>eesmärkidega</a:t>
            </a:r>
            <a:r>
              <a:rPr lang="en-US" sz="1600" i="1" dirty="0"/>
              <a:t>. </a:t>
            </a:r>
            <a:r>
              <a:rPr lang="en-US" sz="1600" i="1" dirty="0" err="1"/>
              <a:t>Samuti</a:t>
            </a:r>
            <a:r>
              <a:rPr lang="en-US" sz="1600" i="1" dirty="0"/>
              <a:t> </a:t>
            </a:r>
            <a:r>
              <a:rPr lang="en-US" sz="1600" i="1" dirty="0" err="1"/>
              <a:t>kinnitab</a:t>
            </a:r>
            <a:r>
              <a:rPr lang="en-US" sz="1600" i="1" dirty="0"/>
              <a:t> </a:t>
            </a:r>
            <a:r>
              <a:rPr lang="en-US" sz="1600" i="1" dirty="0" err="1"/>
              <a:t>kohaliku</a:t>
            </a:r>
            <a:r>
              <a:rPr lang="en-US" sz="1600" i="1" dirty="0"/>
              <a:t> </a:t>
            </a:r>
            <a:r>
              <a:rPr lang="en-US" sz="1600" i="1" dirty="0" err="1"/>
              <a:t>omavalitsuse</a:t>
            </a:r>
            <a:r>
              <a:rPr lang="en-US" sz="1600" i="1" dirty="0"/>
              <a:t> </a:t>
            </a:r>
            <a:r>
              <a:rPr lang="en-US" sz="1600" i="1" dirty="0" err="1"/>
              <a:t>volikogu</a:t>
            </a:r>
            <a:r>
              <a:rPr lang="en-US" sz="1600" i="1" dirty="0"/>
              <a:t>, et </a:t>
            </a:r>
            <a:r>
              <a:rPr lang="en-US" sz="1600" i="1" dirty="0" err="1"/>
              <a:t>üldplaneeringu</a:t>
            </a:r>
            <a:r>
              <a:rPr lang="en-US" sz="1600" i="1" dirty="0"/>
              <a:t> </a:t>
            </a:r>
            <a:r>
              <a:rPr lang="en-US" sz="1600" i="1" dirty="0" err="1"/>
              <a:t>koostamisel</a:t>
            </a:r>
            <a:r>
              <a:rPr lang="en-US" sz="1600" i="1" dirty="0"/>
              <a:t> on </a:t>
            </a:r>
            <a:r>
              <a:rPr lang="en-US" sz="1600" i="1" dirty="0" err="1"/>
              <a:t>võetud</a:t>
            </a:r>
            <a:r>
              <a:rPr lang="en-US" sz="1600" i="1" dirty="0"/>
              <a:t> </a:t>
            </a:r>
            <a:r>
              <a:rPr lang="en-US" sz="1600" i="1" dirty="0" err="1"/>
              <a:t>arvesse</a:t>
            </a:r>
            <a:r>
              <a:rPr lang="en-US" sz="1600" i="1" dirty="0"/>
              <a:t> </a:t>
            </a:r>
            <a:r>
              <a:rPr lang="en-US" sz="1600" i="1" dirty="0" err="1"/>
              <a:t>keskkonnamõju</a:t>
            </a:r>
            <a:r>
              <a:rPr lang="en-US" sz="1600" i="1" dirty="0"/>
              <a:t> </a:t>
            </a:r>
            <a:r>
              <a:rPr lang="en-US" sz="1600" i="1" dirty="0" err="1"/>
              <a:t>strateegilise</a:t>
            </a:r>
            <a:r>
              <a:rPr lang="en-US" sz="1600" i="1" dirty="0"/>
              <a:t> </a:t>
            </a:r>
            <a:r>
              <a:rPr lang="en-US" sz="1600" i="1" dirty="0" err="1"/>
              <a:t>hindamise</a:t>
            </a:r>
            <a:r>
              <a:rPr lang="en-US" sz="1600" i="1" dirty="0"/>
              <a:t> </a:t>
            </a:r>
            <a:r>
              <a:rPr lang="en-US" sz="1600" i="1" dirty="0" err="1"/>
              <a:t>tulemusi</a:t>
            </a:r>
            <a:r>
              <a:rPr lang="en-US" sz="1600" i="1" dirty="0"/>
              <a:t>.</a:t>
            </a:r>
            <a:endParaRPr lang="en-US" sz="1600" dirty="0"/>
          </a:p>
          <a:p>
            <a:endParaRPr lang="en-US" sz="2000" dirty="0"/>
          </a:p>
          <a:p>
            <a:r>
              <a:rPr lang="en-US" sz="2000" dirty="0" err="1"/>
              <a:t>Üldplaneeringu</a:t>
            </a:r>
            <a:r>
              <a:rPr lang="en-US" sz="2000" dirty="0"/>
              <a:t> </a:t>
            </a:r>
            <a:r>
              <a:rPr lang="en-US" sz="2000" dirty="0" err="1"/>
              <a:t>avalik</a:t>
            </a:r>
            <a:r>
              <a:rPr lang="en-US" sz="2000" dirty="0"/>
              <a:t> </a:t>
            </a:r>
            <a:r>
              <a:rPr lang="en-US" sz="2000" dirty="0" err="1"/>
              <a:t>väljapanek</a:t>
            </a:r>
            <a:r>
              <a:rPr lang="en-US" sz="2000" dirty="0"/>
              <a:t>: 11.10 – 11.11.2024 </a:t>
            </a:r>
          </a:p>
          <a:p>
            <a:r>
              <a:rPr lang="en-US" sz="2000" dirty="0" err="1"/>
              <a:t>Avalik</a:t>
            </a:r>
            <a:r>
              <a:rPr lang="en-US" sz="2000" dirty="0"/>
              <a:t> </a:t>
            </a:r>
            <a:r>
              <a:rPr lang="en-US" sz="2000" dirty="0" err="1"/>
              <a:t>arutelu</a:t>
            </a:r>
            <a:r>
              <a:rPr lang="en-US" sz="2000" dirty="0"/>
              <a:t>: 11.12.2024</a:t>
            </a:r>
          </a:p>
          <a:p>
            <a:r>
              <a:rPr lang="en-US" sz="2000" dirty="0" err="1"/>
              <a:t>Järelvalvesse</a:t>
            </a:r>
            <a:r>
              <a:rPr lang="en-US" sz="2000" dirty="0"/>
              <a:t> </a:t>
            </a:r>
            <a:r>
              <a:rPr lang="en-US" sz="2000" dirty="0" err="1"/>
              <a:t>saatmine</a:t>
            </a:r>
            <a:r>
              <a:rPr lang="en-US" sz="2000" dirty="0"/>
              <a:t> 2025 </a:t>
            </a:r>
            <a:r>
              <a:rPr lang="en-US" sz="2000" dirty="0" err="1"/>
              <a:t>aasta</a:t>
            </a:r>
            <a:r>
              <a:rPr lang="en-US" sz="2000" dirty="0"/>
              <a:t> </a:t>
            </a:r>
            <a:r>
              <a:rPr lang="en-US" sz="2000" dirty="0" err="1"/>
              <a:t>alguses</a:t>
            </a:r>
            <a:endParaRPr lang="en-US" sz="2000" dirty="0"/>
          </a:p>
          <a:p>
            <a:r>
              <a:rPr lang="en-US" sz="2000" dirty="0" err="1"/>
              <a:t>Kehtestamine</a:t>
            </a:r>
            <a:r>
              <a:rPr lang="en-US" sz="2000" dirty="0"/>
              <a:t> </a:t>
            </a:r>
            <a:r>
              <a:rPr lang="en-US" sz="2000" dirty="0" err="1"/>
              <a:t>enne</a:t>
            </a:r>
            <a:r>
              <a:rPr lang="en-US" sz="2000" dirty="0"/>
              <a:t> 2025 </a:t>
            </a:r>
            <a:r>
              <a:rPr lang="en-US" sz="2000" dirty="0" err="1"/>
              <a:t>suve</a:t>
            </a:r>
            <a:endParaRPr lang="et-EE" sz="2000" dirty="0"/>
          </a:p>
        </p:txBody>
      </p:sp>
      <p:pic>
        <p:nvPicPr>
          <p:cNvPr id="9" name="Pilt 8">
            <a:extLst>
              <a:ext uri="{FF2B5EF4-FFF2-40B4-BE49-F238E27FC236}">
                <a16:creationId xmlns:a16="http://schemas.microsoft.com/office/drawing/2014/main" id="{A53AC66A-596E-242D-E0E2-ABA84089A1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10" name="Pilt 9">
            <a:extLst>
              <a:ext uri="{FF2B5EF4-FFF2-40B4-BE49-F238E27FC236}">
                <a16:creationId xmlns:a16="http://schemas.microsoft.com/office/drawing/2014/main" id="{781291B9-150D-CF70-373D-2B1A08FAC561}"/>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3692909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35661C-FEA6-37FD-4658-A402503E6B18}"/>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4" name="Title 3">
            <a:extLst>
              <a:ext uri="{FF2B5EF4-FFF2-40B4-BE49-F238E27FC236}">
                <a16:creationId xmlns:a16="http://schemas.microsoft.com/office/drawing/2014/main" id="{673320AE-9DE6-2E03-27F7-9765A8FC0E81}"/>
              </a:ext>
            </a:extLst>
          </p:cNvPr>
          <p:cNvSpPr>
            <a:spLocks noGrp="1"/>
          </p:cNvSpPr>
          <p:nvPr>
            <p:ph type="title"/>
          </p:nvPr>
        </p:nvSpPr>
        <p:spPr/>
        <p:txBody>
          <a:bodyPr/>
          <a:lstStyle/>
          <a:p>
            <a:r>
              <a:rPr lang="fi-FI" sz="4000" b="1" dirty="0" err="1">
                <a:solidFill>
                  <a:srgbClr val="990000"/>
                </a:solidFill>
                <a:latin typeface="Calibri" panose="020F0502020204030204" pitchFamily="34" charset="0"/>
                <a:cs typeface="Calibri" panose="020F0502020204030204" pitchFamily="34" charset="0"/>
              </a:rPr>
              <a:t>Tänan</a:t>
            </a:r>
            <a:r>
              <a:rPr lang="fi-FI" sz="4000" b="1" dirty="0">
                <a:solidFill>
                  <a:srgbClr val="990000"/>
                </a:solidFill>
                <a:latin typeface="Calibri" panose="020F0502020204030204" pitchFamily="34" charset="0"/>
                <a:cs typeface="Calibri" panose="020F0502020204030204" pitchFamily="34" charset="0"/>
              </a:rPr>
              <a:t> </a:t>
            </a:r>
            <a:r>
              <a:rPr lang="fi-FI" sz="4000" b="1" dirty="0" err="1">
                <a:solidFill>
                  <a:srgbClr val="990000"/>
                </a:solidFill>
                <a:latin typeface="Calibri" panose="020F0502020204030204" pitchFamily="34" charset="0"/>
                <a:cs typeface="Calibri" panose="020F0502020204030204" pitchFamily="34" charset="0"/>
              </a:rPr>
              <a:t>kuulamast</a:t>
            </a:r>
            <a:r>
              <a:rPr lang="fi-FI" dirty="0">
                <a:solidFill>
                  <a:srgbClr val="990000"/>
                </a:solidFill>
                <a:latin typeface="Calibri" panose="020F0502020204030204" pitchFamily="34" charset="0"/>
                <a:cs typeface="Calibri" panose="020F0502020204030204" pitchFamily="34" charset="0"/>
              </a:rPr>
              <a:t> ja </a:t>
            </a:r>
            <a:r>
              <a:rPr lang="fi-FI" dirty="0" err="1">
                <a:solidFill>
                  <a:srgbClr val="990000"/>
                </a:solidFill>
                <a:latin typeface="Calibri" panose="020F0502020204030204" pitchFamily="34" charset="0"/>
                <a:cs typeface="Calibri" panose="020F0502020204030204" pitchFamily="34" charset="0"/>
              </a:rPr>
              <a:t>kaasa</a:t>
            </a:r>
            <a:r>
              <a:rPr lang="fi-FI" dirty="0">
                <a:solidFill>
                  <a:srgbClr val="990000"/>
                </a:solidFill>
                <a:latin typeface="Calibri" panose="020F0502020204030204" pitchFamily="34" charset="0"/>
                <a:cs typeface="Calibri" panose="020F0502020204030204" pitchFamily="34" charset="0"/>
              </a:rPr>
              <a:t> </a:t>
            </a:r>
            <a:r>
              <a:rPr lang="fi-FI" dirty="0" err="1">
                <a:solidFill>
                  <a:srgbClr val="990000"/>
                </a:solidFill>
                <a:latin typeface="Calibri" panose="020F0502020204030204" pitchFamily="34" charset="0"/>
                <a:cs typeface="Calibri" panose="020F0502020204030204" pitchFamily="34" charset="0"/>
              </a:rPr>
              <a:t>mõtlemast</a:t>
            </a:r>
            <a:r>
              <a:rPr lang="fi-FI" dirty="0">
                <a:solidFill>
                  <a:srgbClr val="990000"/>
                </a:solidFill>
                <a:latin typeface="Calibri" panose="020F0502020204030204" pitchFamily="34" charset="0"/>
                <a:cs typeface="Calibri" panose="020F0502020204030204" pitchFamily="34" charset="0"/>
              </a:rPr>
              <a:t>!</a:t>
            </a:r>
            <a:endParaRPr lang="et-EE" dirty="0"/>
          </a:p>
        </p:txBody>
      </p:sp>
    </p:spTree>
    <p:extLst>
      <p:ext uri="{BB962C8B-B14F-4D97-AF65-F5344CB8AC3E}">
        <p14:creationId xmlns:p14="http://schemas.microsoft.com/office/powerpoint/2010/main" val="48588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8BC71B-905B-3E06-3596-EC327D38A8F4}"/>
              </a:ext>
            </a:extLst>
          </p:cNvPr>
          <p:cNvPicPr>
            <a:picLocks noChangeAspect="1"/>
          </p:cNvPicPr>
          <p:nvPr/>
        </p:nvPicPr>
        <p:blipFill rotWithShape="1">
          <a:blip r:embed="rId3">
            <a:duotone>
              <a:schemeClr val="accent3">
                <a:shade val="45000"/>
                <a:satMod val="135000"/>
              </a:schemeClr>
              <a:prstClr val="white"/>
            </a:duotone>
          </a:blip>
          <a:srcRect l="4042" t="-1449" r="4042" b="-1"/>
          <a:stretch/>
        </p:blipFill>
        <p:spPr>
          <a:xfrm>
            <a:off x="0" y="-99392"/>
            <a:ext cx="9144001" cy="6957392"/>
          </a:xfrm>
          <a:prstGeom prst="rect">
            <a:avLst/>
          </a:prstGeom>
        </p:spPr>
      </p:pic>
      <p:sp>
        <p:nvSpPr>
          <p:cNvPr id="3" name="Sisu kohatäide 2">
            <a:extLst>
              <a:ext uri="{FF2B5EF4-FFF2-40B4-BE49-F238E27FC236}">
                <a16:creationId xmlns:a16="http://schemas.microsoft.com/office/drawing/2014/main" id="{59BB0999-284C-66BB-A939-9BA26644306E}"/>
              </a:ext>
            </a:extLst>
          </p:cNvPr>
          <p:cNvSpPr>
            <a:spLocks noGrp="1"/>
          </p:cNvSpPr>
          <p:nvPr>
            <p:ph idx="1"/>
          </p:nvPr>
        </p:nvSpPr>
        <p:spPr>
          <a:xfrm>
            <a:off x="395536" y="1144781"/>
            <a:ext cx="8229600" cy="5438581"/>
          </a:xfrm>
        </p:spPr>
        <p:txBody>
          <a:bodyPr/>
          <a:lstStyle/>
          <a:p>
            <a:r>
              <a:rPr lang="et-EE" sz="2000" dirty="0">
                <a:latin typeface="Arial" panose="020B0604020202020204" pitchFamily="34" charset="0"/>
                <a:ea typeface="Arial" panose="020B0604020202020204" pitchFamily="34" charset="0"/>
              </a:rPr>
              <a:t>Üldplaneering </a:t>
            </a:r>
            <a:r>
              <a:rPr lang="en-US" sz="2000" dirty="0">
                <a:latin typeface="Arial" panose="020B0604020202020204" pitchFamily="34" charset="0"/>
                <a:ea typeface="Arial" panose="020B0604020202020204" pitchFamily="34" charset="0"/>
              </a:rPr>
              <a:t>on </a:t>
            </a:r>
            <a:r>
              <a:rPr lang="et-EE" sz="2000" dirty="0">
                <a:latin typeface="Arial" panose="020B0604020202020204" pitchFamily="34" charset="0"/>
                <a:ea typeface="Arial" panose="020B0604020202020204" pitchFamily="34" charset="0"/>
              </a:rPr>
              <a:t>aluseks ruumiga seotud otsuste langetamisel. </a:t>
            </a:r>
            <a:endParaRPr lang="en-US" sz="2000" dirty="0">
              <a:latin typeface="Arial" panose="020B0604020202020204" pitchFamily="34" charset="0"/>
              <a:ea typeface="Arial" panose="020B0604020202020204" pitchFamily="34" charset="0"/>
            </a:endParaRPr>
          </a:p>
          <a:p>
            <a:r>
              <a:rPr lang="en-US" sz="2000" dirty="0" err="1">
                <a:latin typeface="Arial" panose="020B0604020202020204" pitchFamily="34" charset="0"/>
                <a:ea typeface="Arial" panose="020B0604020202020204" pitchFamily="34" charset="0"/>
              </a:rPr>
              <a:t>Üldplaneering</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põhineb</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valla</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väärtustel</a:t>
            </a:r>
            <a:r>
              <a:rPr lang="en-US" sz="2000" dirty="0">
                <a:latin typeface="Arial" panose="020B0604020202020204" pitchFamily="34" charset="0"/>
                <a:ea typeface="Arial" panose="020B0604020202020204" pitchFamily="34" charset="0"/>
              </a:rPr>
              <a:t> ja </a:t>
            </a:r>
            <a:r>
              <a:rPr lang="en-US" sz="2000" dirty="0" err="1">
                <a:latin typeface="Arial" panose="020B0604020202020204" pitchFamily="34" charset="0"/>
                <a:ea typeface="Arial" panose="020B0604020202020204" pitchFamily="34" charset="0"/>
              </a:rPr>
              <a:t>kohalikel</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ning</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riiklikel</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arengudokumentidel</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ning</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suunistel</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Lähtub</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valla</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ruumilise</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arengu</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põhimõtetest</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arengukavas</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seatud</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visioonist</a:t>
            </a:r>
            <a:r>
              <a:rPr lang="en-US" sz="2000" dirty="0">
                <a:latin typeface="Arial" panose="020B0604020202020204" pitchFamily="34" charset="0"/>
                <a:ea typeface="Arial" panose="020B0604020202020204" pitchFamily="34" charset="0"/>
              </a:rPr>
              <a:t> ja </a:t>
            </a:r>
            <a:r>
              <a:rPr lang="en-US" sz="2000" dirty="0" err="1">
                <a:latin typeface="Arial" panose="020B0604020202020204" pitchFamily="34" charset="0"/>
                <a:ea typeface="Arial" panose="020B0604020202020204" pitchFamily="34" charset="0"/>
              </a:rPr>
              <a:t>ruumilistest</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vajadustest</a:t>
            </a:r>
            <a:r>
              <a:rPr lang="en-US" sz="2000" dirty="0">
                <a:latin typeface="Arial" panose="020B0604020202020204" pitchFamily="34" charset="0"/>
                <a:ea typeface="Arial" panose="020B0604020202020204" pitchFamily="34" charset="0"/>
              </a:rPr>
              <a:t>. </a:t>
            </a:r>
          </a:p>
          <a:p>
            <a:pPr algn="just">
              <a:lnSpc>
                <a:spcPct val="115000"/>
              </a:lnSpc>
              <a:spcAft>
                <a:spcPts val="600"/>
              </a:spcAft>
            </a:pPr>
            <a:r>
              <a:rPr lang="en-US" sz="2000" dirty="0" err="1">
                <a:latin typeface="Arial" panose="020B0604020202020204" pitchFamily="34" charset="0"/>
                <a:ea typeface="Arial" panose="020B0604020202020204" pitchFamily="34" charset="0"/>
              </a:rPr>
              <a:t>Planeeringus</a:t>
            </a:r>
            <a:r>
              <a:rPr lang="en-US" sz="2000" dirty="0">
                <a:latin typeface="Arial" panose="020B0604020202020204" pitchFamily="34" charset="0"/>
                <a:ea typeface="Arial" panose="020B0604020202020204" pitchFamily="34" charset="0"/>
              </a:rPr>
              <a:t> </a:t>
            </a:r>
            <a:r>
              <a:rPr lang="et-EE" sz="2000" dirty="0">
                <a:latin typeface="Arial" panose="020B0604020202020204" pitchFamily="34" charset="0"/>
                <a:ea typeface="Arial" panose="020B0604020202020204" pitchFamily="34" charset="0"/>
              </a:rPr>
              <a:t>lahendatakse Kadrina valla ruumilistest vajadustest lähtuva</a:t>
            </a:r>
            <a:r>
              <a:rPr lang="en-US" sz="2000" dirty="0" err="1">
                <a:latin typeface="Arial" panose="020B0604020202020204" pitchFamily="34" charset="0"/>
                <a:ea typeface="Arial" panose="020B0604020202020204" pitchFamily="34" charset="0"/>
              </a:rPr>
              <a:t>lt</a:t>
            </a:r>
            <a:r>
              <a:rPr lang="et-EE" sz="2000" dirty="0">
                <a:latin typeface="Arial" panose="020B0604020202020204" pitchFamily="34" charset="0"/>
                <a:ea typeface="Arial" panose="020B0604020202020204" pitchFamily="34" charset="0"/>
              </a:rPr>
              <a:t> planeerimisseaduse järgse</a:t>
            </a:r>
            <a:r>
              <a:rPr lang="en-US" sz="2000" dirty="0" err="1">
                <a:latin typeface="Arial" panose="020B0604020202020204" pitchFamily="34" charset="0"/>
                <a:ea typeface="Arial" panose="020B0604020202020204" pitchFamily="34" charset="0"/>
              </a:rPr>
              <a:t>i</a:t>
            </a:r>
            <a:r>
              <a:rPr lang="et-EE" sz="2000" dirty="0">
                <a:latin typeface="Arial" panose="020B0604020202020204" pitchFamily="34" charset="0"/>
                <a:ea typeface="Arial" panose="020B0604020202020204" pitchFamily="34" charset="0"/>
              </a:rPr>
              <a:t>d ülesande</a:t>
            </a:r>
            <a:r>
              <a:rPr lang="en-US" sz="2000" dirty="0" err="1">
                <a:latin typeface="Arial" panose="020B0604020202020204" pitchFamily="34" charset="0"/>
                <a:ea typeface="Arial" panose="020B0604020202020204" pitchFamily="34" charset="0"/>
              </a:rPr>
              <a:t>i</a:t>
            </a:r>
            <a:r>
              <a:rPr lang="et-EE" sz="2000" dirty="0">
                <a:latin typeface="Arial" panose="020B0604020202020204" pitchFamily="34" charset="0"/>
                <a:ea typeface="Arial" panose="020B0604020202020204" pitchFamily="34" charset="0"/>
              </a:rPr>
              <a:t>d (</a:t>
            </a:r>
            <a:r>
              <a:rPr lang="et-EE" sz="2000" dirty="0" err="1">
                <a:latin typeface="Arial" panose="020B0604020202020204" pitchFamily="34" charset="0"/>
                <a:ea typeface="Arial" panose="020B0604020202020204" pitchFamily="34" charset="0"/>
              </a:rPr>
              <a:t>PlanS</a:t>
            </a:r>
            <a:r>
              <a:rPr lang="et-EE" sz="2000" dirty="0">
                <a:latin typeface="Arial" panose="020B0604020202020204" pitchFamily="34" charset="0"/>
                <a:ea typeface="Arial" panose="020B0604020202020204" pitchFamily="34" charset="0"/>
              </a:rPr>
              <a:t> § 75). </a:t>
            </a:r>
          </a:p>
          <a:p>
            <a:pPr algn="just">
              <a:lnSpc>
                <a:spcPct val="115000"/>
              </a:lnSpc>
              <a:spcAft>
                <a:spcPts val="600"/>
              </a:spcAft>
            </a:pPr>
            <a:r>
              <a:rPr lang="en-US" sz="2000" dirty="0" err="1">
                <a:latin typeface="Arial" panose="020B0604020202020204" pitchFamily="34" charset="0"/>
                <a:ea typeface="Arial" panose="020B0604020202020204" pitchFamily="34" charset="0"/>
              </a:rPr>
              <a:t>Määrab</a:t>
            </a:r>
            <a:r>
              <a:rPr lang="en-US" sz="2000" dirty="0">
                <a:latin typeface="Arial" panose="020B0604020202020204" pitchFamily="34" charset="0"/>
                <a:ea typeface="Arial" panose="020B0604020202020204" pitchFamily="34" charset="0"/>
              </a:rPr>
              <a:t> maa </a:t>
            </a:r>
            <a:r>
              <a:rPr lang="en-US" sz="2000" dirty="0" err="1">
                <a:latin typeface="Arial" panose="020B0604020202020204" pitchFamily="34" charset="0"/>
                <a:ea typeface="Arial" panose="020B0604020202020204" pitchFamily="34" charset="0"/>
              </a:rPr>
              <a:t>kasutamise</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edasise</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juhised</a:t>
            </a:r>
            <a:r>
              <a:rPr lang="en-US" sz="2000" dirty="0">
                <a:latin typeface="Arial" panose="020B0604020202020204" pitchFamily="34" charset="0"/>
                <a:ea typeface="Arial" panose="020B0604020202020204" pitchFamily="34" charset="0"/>
              </a:rPr>
              <a:t>. </a:t>
            </a:r>
            <a:r>
              <a:rPr lang="en-US" sz="2000" dirty="0" err="1">
                <a:latin typeface="Arial" panose="020B0604020202020204" pitchFamily="34" charset="0"/>
                <a:ea typeface="Arial" panose="020B0604020202020204" pitchFamily="34" charset="0"/>
              </a:rPr>
              <a:t>Oluline</a:t>
            </a:r>
            <a:r>
              <a:rPr lang="en-US" sz="2000" dirty="0">
                <a:latin typeface="Arial" panose="020B0604020202020204" pitchFamily="34" charset="0"/>
                <a:ea typeface="Arial" panose="020B0604020202020204" pitchFamily="34" charset="0"/>
              </a:rPr>
              <a:t> -  </a:t>
            </a:r>
            <a:r>
              <a:rPr lang="et-EE" sz="2000" dirty="0">
                <a:solidFill>
                  <a:schemeClr val="tx2">
                    <a:lumMod val="95000"/>
                    <a:lumOff val="5000"/>
                  </a:schemeClr>
                </a:solidFill>
              </a:rPr>
              <a:t>ÜP tulemusel ei toimu otsest ehitustegevust, kohest maaüksuste sihtotstarvete muutmist. </a:t>
            </a:r>
            <a:endParaRPr lang="en-US" sz="2000" dirty="0">
              <a:solidFill>
                <a:schemeClr val="tx2">
                  <a:lumMod val="95000"/>
                  <a:lumOff val="5000"/>
                </a:schemeClr>
              </a:solidFill>
            </a:endParaRPr>
          </a:p>
          <a:p>
            <a:r>
              <a:rPr lang="et-EE" sz="2000" dirty="0">
                <a:solidFill>
                  <a:schemeClr val="tx2">
                    <a:lumMod val="95000"/>
                    <a:lumOff val="5000"/>
                  </a:schemeClr>
                </a:solidFill>
              </a:rPr>
              <a:t>Reaalne arendus- ja ehitustegevus toimub kas läbi detailplaneeringu (DP koostamise kohustuse korral)  või projekteerimistingimuste andmise.</a:t>
            </a:r>
          </a:p>
          <a:p>
            <a:r>
              <a:rPr lang="et-EE" sz="2000" dirty="0">
                <a:solidFill>
                  <a:schemeClr val="tx2">
                    <a:lumMod val="95000"/>
                    <a:lumOff val="5000"/>
                  </a:schemeClr>
                </a:solidFill>
              </a:rPr>
              <a:t>ÜP-d saab muuta läbi </a:t>
            </a:r>
            <a:r>
              <a:rPr lang="en-US" sz="2000" dirty="0">
                <a:solidFill>
                  <a:schemeClr val="tx2">
                    <a:lumMod val="95000"/>
                    <a:lumOff val="5000"/>
                  </a:schemeClr>
                </a:solidFill>
              </a:rPr>
              <a:t>DP</a:t>
            </a:r>
            <a:r>
              <a:rPr lang="et-EE" sz="2000" dirty="0">
                <a:solidFill>
                  <a:schemeClr val="tx2">
                    <a:lumMod val="95000"/>
                    <a:lumOff val="5000"/>
                  </a:schemeClr>
                </a:solidFill>
              </a:rPr>
              <a:t> või uue ÜP tegemise.</a:t>
            </a:r>
          </a:p>
          <a:p>
            <a:pPr algn="just">
              <a:lnSpc>
                <a:spcPct val="115000"/>
              </a:lnSpc>
              <a:spcAft>
                <a:spcPts val="600"/>
              </a:spcAft>
            </a:pPr>
            <a:endParaRPr lang="et-EE" sz="1800" dirty="0">
              <a:solidFill>
                <a:schemeClr val="tx2">
                  <a:lumMod val="95000"/>
                  <a:lumOff val="5000"/>
                </a:schemeClr>
              </a:solidFill>
            </a:endParaRPr>
          </a:p>
          <a:p>
            <a:endParaRPr lang="et-EE" dirty="0"/>
          </a:p>
        </p:txBody>
      </p:sp>
      <p:sp>
        <p:nvSpPr>
          <p:cNvPr id="2" name="Title 1">
            <a:extLst>
              <a:ext uri="{FF2B5EF4-FFF2-40B4-BE49-F238E27FC236}">
                <a16:creationId xmlns:a16="http://schemas.microsoft.com/office/drawing/2014/main" id="{F97C96CA-2A98-987B-AE00-3A93D069BD14}"/>
              </a:ext>
            </a:extLst>
          </p:cNvPr>
          <p:cNvSpPr>
            <a:spLocks noGrp="1"/>
          </p:cNvSpPr>
          <p:nvPr>
            <p:ph type="title"/>
          </p:nvPr>
        </p:nvSpPr>
        <p:spPr/>
        <p:txBody>
          <a:bodyPr/>
          <a:lstStyle/>
          <a:p>
            <a:r>
              <a:rPr lang="en-US" sz="3200" b="1" dirty="0">
                <a:solidFill>
                  <a:srgbClr val="990000"/>
                </a:solidFill>
                <a:latin typeface="+mn-lt"/>
                <a:cs typeface="Calibri" panose="020F0502020204030204" pitchFamily="34" charset="0"/>
              </a:rPr>
              <a:t>SISSEJUHATUS</a:t>
            </a:r>
            <a:endParaRPr lang="et-EE" sz="3200" b="1" dirty="0">
              <a:solidFill>
                <a:srgbClr val="990000"/>
              </a:solidFill>
              <a:latin typeface="+mn-lt"/>
              <a:cs typeface="Calibri" panose="020F0502020204030204" pitchFamily="34" charset="0"/>
            </a:endParaRPr>
          </a:p>
        </p:txBody>
      </p:sp>
      <p:pic>
        <p:nvPicPr>
          <p:cNvPr id="4" name="Pilt 3">
            <a:extLst>
              <a:ext uri="{FF2B5EF4-FFF2-40B4-BE49-F238E27FC236}">
                <a16:creationId xmlns:a16="http://schemas.microsoft.com/office/drawing/2014/main" id="{3A3571C2-0FAA-1784-0E5F-1ABF26345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5" name="Pilt 4">
            <a:extLst>
              <a:ext uri="{FF2B5EF4-FFF2-40B4-BE49-F238E27FC236}">
                <a16:creationId xmlns:a16="http://schemas.microsoft.com/office/drawing/2014/main" id="{7C793857-8426-ABEB-D32F-5130CAEE033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44208" y="6443979"/>
            <a:ext cx="843263" cy="252979"/>
          </a:xfrm>
          <a:prstGeom prst="rect">
            <a:avLst/>
          </a:prstGeom>
        </p:spPr>
      </p:pic>
    </p:spTree>
    <p:extLst>
      <p:ext uri="{BB962C8B-B14F-4D97-AF65-F5344CB8AC3E}">
        <p14:creationId xmlns:p14="http://schemas.microsoft.com/office/powerpoint/2010/main" val="362671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1560C5-8267-2964-FCFD-0DC8A9D31BA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 y="-23828"/>
            <a:ext cx="9175769" cy="6881827"/>
          </a:xfrm>
          <a:prstGeom prst="rect">
            <a:avLst/>
          </a:prstGeom>
        </p:spPr>
      </p:pic>
      <p:sp>
        <p:nvSpPr>
          <p:cNvPr id="2" name="Content Placeholder 1">
            <a:extLst>
              <a:ext uri="{FF2B5EF4-FFF2-40B4-BE49-F238E27FC236}">
                <a16:creationId xmlns:a16="http://schemas.microsoft.com/office/drawing/2014/main" id="{61D61FEC-EDE9-91C8-C172-A3220B7047A1}"/>
              </a:ext>
            </a:extLst>
          </p:cNvPr>
          <p:cNvSpPr>
            <a:spLocks noGrp="1"/>
          </p:cNvSpPr>
          <p:nvPr>
            <p:ph idx="1"/>
          </p:nvPr>
        </p:nvSpPr>
        <p:spPr>
          <a:xfrm>
            <a:off x="359532" y="1412776"/>
            <a:ext cx="8424936" cy="4525963"/>
          </a:xfrm>
        </p:spPr>
        <p:txBody>
          <a:bodyPr/>
          <a:lstStyle/>
          <a:p>
            <a:r>
              <a:rPr lang="en-US" sz="2400" dirty="0" err="1"/>
              <a:t>Kohapealsed</a:t>
            </a:r>
            <a:r>
              <a:rPr lang="en-US" sz="2400" dirty="0"/>
              <a:t> </a:t>
            </a:r>
            <a:r>
              <a:rPr lang="en-US" sz="2400" dirty="0" err="1"/>
              <a:t>väärtused</a:t>
            </a:r>
            <a:endParaRPr lang="en-US" sz="2400" dirty="0"/>
          </a:p>
          <a:p>
            <a:r>
              <a:rPr lang="en-US" sz="2400" dirty="0" err="1"/>
              <a:t>Lääne-Viru</a:t>
            </a:r>
            <a:r>
              <a:rPr lang="en-US" sz="2400" dirty="0"/>
              <a:t> </a:t>
            </a:r>
            <a:r>
              <a:rPr lang="en-US" sz="2400" dirty="0" err="1"/>
              <a:t>maakonnaplaneering</a:t>
            </a:r>
            <a:r>
              <a:rPr lang="en-US" sz="2400" dirty="0"/>
              <a:t> 2035+</a:t>
            </a:r>
          </a:p>
          <a:p>
            <a:r>
              <a:rPr lang="en-US" sz="2400" dirty="0" err="1"/>
              <a:t>Kadrina</a:t>
            </a:r>
            <a:r>
              <a:rPr lang="en-US" sz="2400" dirty="0"/>
              <a:t> </a:t>
            </a:r>
            <a:r>
              <a:rPr lang="en-US" sz="2400" dirty="0" err="1"/>
              <a:t>valla</a:t>
            </a:r>
            <a:r>
              <a:rPr lang="en-US" sz="2400" dirty="0"/>
              <a:t> </a:t>
            </a:r>
            <a:r>
              <a:rPr lang="en-US" sz="2400" dirty="0" err="1"/>
              <a:t>arengukava</a:t>
            </a:r>
            <a:endParaRPr lang="en-US" sz="2400" dirty="0"/>
          </a:p>
          <a:p>
            <a:r>
              <a:rPr lang="en-US" sz="2400" dirty="0"/>
              <a:t>KSH </a:t>
            </a:r>
            <a:r>
              <a:rPr lang="en-US" sz="2400" dirty="0" err="1"/>
              <a:t>tulemusi</a:t>
            </a:r>
            <a:endParaRPr lang="en-US" sz="2400" dirty="0"/>
          </a:p>
          <a:p>
            <a:r>
              <a:rPr lang="et-EE" sz="2400" dirty="0"/>
              <a:t>Kehtiva</a:t>
            </a:r>
            <a:r>
              <a:rPr lang="en-US" sz="2400" dirty="0"/>
              <a:t>t</a:t>
            </a:r>
            <a:r>
              <a:rPr lang="et-EE" sz="2400" dirty="0"/>
              <a:t> valla üldplaneeringu</a:t>
            </a:r>
            <a:r>
              <a:rPr lang="en-US" sz="2400" dirty="0"/>
              <a:t>t</a:t>
            </a:r>
            <a:endParaRPr lang="et-EE" sz="2400" dirty="0"/>
          </a:p>
          <a:p>
            <a:r>
              <a:rPr lang="et-EE" sz="2400" dirty="0"/>
              <a:t>Protsessi jooksul kokku lepitud valla ruumilise arengu vajadusi ja ruumilise arengu põhimõtteid</a:t>
            </a:r>
          </a:p>
          <a:p>
            <a:r>
              <a:rPr lang="en-US" sz="2400" dirty="0" err="1"/>
              <a:t>Ametkondade</a:t>
            </a:r>
            <a:r>
              <a:rPr lang="en-US" sz="2400" dirty="0"/>
              <a:t> </a:t>
            </a:r>
            <a:r>
              <a:rPr lang="en-US" sz="2400" dirty="0" err="1"/>
              <a:t>seisukohti</a:t>
            </a:r>
            <a:r>
              <a:rPr lang="en-US" sz="2400" dirty="0"/>
              <a:t> (</a:t>
            </a:r>
            <a:r>
              <a:rPr lang="en-US" sz="2400" dirty="0" err="1"/>
              <a:t>riiklikud</a:t>
            </a:r>
            <a:r>
              <a:rPr lang="en-US" sz="2400" dirty="0"/>
              <a:t> </a:t>
            </a:r>
            <a:r>
              <a:rPr lang="en-US" sz="2400" dirty="0" err="1"/>
              <a:t>huvid</a:t>
            </a:r>
            <a:r>
              <a:rPr lang="en-US" sz="2400" dirty="0"/>
              <a:t>)</a:t>
            </a:r>
            <a:endParaRPr lang="et-EE" sz="2400" dirty="0"/>
          </a:p>
          <a:p>
            <a:r>
              <a:rPr lang="et-EE" sz="2400" dirty="0"/>
              <a:t>Protsessi jooksul esitatud põhjendatud ettepanekuid ja arvamus</a:t>
            </a:r>
            <a:r>
              <a:rPr lang="en-US" sz="2400" dirty="0" err="1"/>
              <a:t>i</a:t>
            </a:r>
            <a:endParaRPr lang="et-EE" sz="2400" dirty="0"/>
          </a:p>
        </p:txBody>
      </p:sp>
      <p:sp>
        <p:nvSpPr>
          <p:cNvPr id="6" name="Title 1">
            <a:extLst>
              <a:ext uri="{FF2B5EF4-FFF2-40B4-BE49-F238E27FC236}">
                <a16:creationId xmlns:a16="http://schemas.microsoft.com/office/drawing/2014/main" id="{D729C51B-2640-01A2-31A3-7B4D737C776C}"/>
              </a:ext>
            </a:extLst>
          </p:cNvPr>
          <p:cNvSpPr txBox="1">
            <a:spLocks/>
          </p:cNvSpPr>
          <p:nvPr/>
        </p:nvSpPr>
        <p:spPr>
          <a:xfrm>
            <a:off x="457200" y="692696"/>
            <a:ext cx="8229600" cy="91718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rgbClr val="990000"/>
                </a:solidFill>
                <a:latin typeface="Calibri" panose="020F0502020204030204" pitchFamily="34" charset="0"/>
                <a:cs typeface="Calibri" panose="020F0502020204030204" pitchFamily="34" charset="0"/>
              </a:rPr>
              <a:t>Üldplaneeringu</a:t>
            </a:r>
            <a:r>
              <a:rPr lang="en-US" sz="3600" b="1" dirty="0">
                <a:solidFill>
                  <a:srgbClr val="990000"/>
                </a:solidFill>
                <a:latin typeface="Calibri" panose="020F0502020204030204" pitchFamily="34" charset="0"/>
                <a:cs typeface="Calibri" panose="020F0502020204030204" pitchFamily="34" charset="0"/>
              </a:rPr>
              <a:t> </a:t>
            </a:r>
            <a:r>
              <a:rPr lang="en-US" sz="3600" b="1" dirty="0" err="1">
                <a:solidFill>
                  <a:srgbClr val="990000"/>
                </a:solidFill>
                <a:latin typeface="Calibri" panose="020F0502020204030204" pitchFamily="34" charset="0"/>
                <a:cs typeface="Calibri" panose="020F0502020204030204" pitchFamily="34" charset="0"/>
              </a:rPr>
              <a:t>koostamisel</a:t>
            </a:r>
            <a:r>
              <a:rPr lang="en-US" sz="3600" b="1" dirty="0">
                <a:solidFill>
                  <a:srgbClr val="990000"/>
                </a:solidFill>
                <a:latin typeface="Calibri" panose="020F0502020204030204" pitchFamily="34" charset="0"/>
                <a:cs typeface="Calibri" panose="020F0502020204030204" pitchFamily="34" charset="0"/>
              </a:rPr>
              <a:t> on </a:t>
            </a:r>
            <a:r>
              <a:rPr lang="en-US" sz="3600" b="1" dirty="0" err="1">
                <a:solidFill>
                  <a:srgbClr val="990000"/>
                </a:solidFill>
                <a:latin typeface="Calibri" panose="020F0502020204030204" pitchFamily="34" charset="0"/>
                <a:cs typeface="Calibri" panose="020F0502020204030204" pitchFamily="34" charset="0"/>
              </a:rPr>
              <a:t>arvestatud</a:t>
            </a:r>
            <a:endParaRPr lang="en-US" sz="3600" b="1" dirty="0">
              <a:solidFill>
                <a:srgbClr val="900024"/>
              </a:solidFill>
            </a:endParaRPr>
          </a:p>
        </p:txBody>
      </p:sp>
      <p:pic>
        <p:nvPicPr>
          <p:cNvPr id="3" name="Pilt 2">
            <a:extLst>
              <a:ext uri="{FF2B5EF4-FFF2-40B4-BE49-F238E27FC236}">
                <a16:creationId xmlns:a16="http://schemas.microsoft.com/office/drawing/2014/main" id="{EAD0C5FA-14BC-15DF-2355-3B460347C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4" name="Pilt 3">
            <a:extLst>
              <a:ext uri="{FF2B5EF4-FFF2-40B4-BE49-F238E27FC236}">
                <a16:creationId xmlns:a16="http://schemas.microsoft.com/office/drawing/2014/main" id="{8B9FEBEB-EA1D-A017-54AB-C40E7B59364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44208" y="6443979"/>
            <a:ext cx="843263" cy="252979"/>
          </a:xfrm>
          <a:prstGeom prst="rect">
            <a:avLst/>
          </a:prstGeom>
        </p:spPr>
      </p:pic>
    </p:spTree>
    <p:extLst>
      <p:ext uri="{BB962C8B-B14F-4D97-AF65-F5344CB8AC3E}">
        <p14:creationId xmlns:p14="http://schemas.microsoft.com/office/powerpoint/2010/main" val="211282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31EDB-8190-A02B-2B6C-DEB1A778A8E4}"/>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4" name="Title 3">
            <a:extLst>
              <a:ext uri="{FF2B5EF4-FFF2-40B4-BE49-F238E27FC236}">
                <a16:creationId xmlns:a16="http://schemas.microsoft.com/office/drawing/2014/main" id="{673320AE-9DE6-2E03-27F7-9765A8FC0E81}"/>
              </a:ext>
            </a:extLst>
          </p:cNvPr>
          <p:cNvSpPr>
            <a:spLocks noGrp="1"/>
          </p:cNvSpPr>
          <p:nvPr>
            <p:ph type="title"/>
          </p:nvPr>
        </p:nvSpPr>
        <p:spPr/>
        <p:txBody>
          <a:bodyPr/>
          <a:lstStyle/>
          <a:p>
            <a:r>
              <a:rPr lang="en-US" sz="4000" b="1" dirty="0" err="1">
                <a:solidFill>
                  <a:srgbClr val="990000"/>
                </a:solidFill>
                <a:latin typeface="Calibri" panose="020F0502020204030204" pitchFamily="34" charset="0"/>
                <a:cs typeface="Calibri" panose="020F0502020204030204" pitchFamily="34" charset="0"/>
              </a:rPr>
              <a:t>Üldplaneeringu</a:t>
            </a:r>
            <a:r>
              <a:rPr lang="en-US" dirty="0">
                <a:solidFill>
                  <a:srgbClr val="990000"/>
                </a:solidFill>
                <a:latin typeface="Calibri" panose="020F0502020204030204" pitchFamily="34" charset="0"/>
                <a:cs typeface="Calibri" panose="020F0502020204030204" pitchFamily="34" charset="0"/>
              </a:rPr>
              <a:t> </a:t>
            </a:r>
            <a:r>
              <a:rPr lang="en-US" dirty="0" err="1">
                <a:solidFill>
                  <a:srgbClr val="990000"/>
                </a:solidFill>
                <a:latin typeface="Calibri" panose="020F0502020204030204" pitchFamily="34" charset="0"/>
                <a:cs typeface="Calibri" panose="020F0502020204030204" pitchFamily="34" charset="0"/>
              </a:rPr>
              <a:t>Lahendus</a:t>
            </a:r>
            <a:r>
              <a:rPr lang="en-US" sz="4000" b="1" dirty="0">
                <a:solidFill>
                  <a:srgbClr val="990000"/>
                </a:solidFill>
                <a:latin typeface="Calibri" panose="020F0502020204030204" pitchFamily="34" charset="0"/>
                <a:cs typeface="Calibri" panose="020F0502020204030204" pitchFamily="34" charset="0"/>
              </a:rPr>
              <a:t> </a:t>
            </a:r>
            <a:endParaRPr lang="et-EE" dirty="0"/>
          </a:p>
        </p:txBody>
      </p:sp>
    </p:spTree>
    <p:extLst>
      <p:ext uri="{BB962C8B-B14F-4D97-AF65-F5344CB8AC3E}">
        <p14:creationId xmlns:p14="http://schemas.microsoft.com/office/powerpoint/2010/main" val="3404318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83E1C-9DEC-CC08-AD51-967A82B25CBD}"/>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3" name="Content Placeholder 2">
            <a:extLst>
              <a:ext uri="{FF2B5EF4-FFF2-40B4-BE49-F238E27FC236}">
                <a16:creationId xmlns:a16="http://schemas.microsoft.com/office/drawing/2014/main" id="{5B43DEEF-0D6E-1A64-FAB7-11035BC53AC9}"/>
              </a:ext>
            </a:extLst>
          </p:cNvPr>
          <p:cNvSpPr>
            <a:spLocks noGrp="1"/>
          </p:cNvSpPr>
          <p:nvPr>
            <p:ph idx="1"/>
          </p:nvPr>
        </p:nvSpPr>
        <p:spPr>
          <a:xfrm>
            <a:off x="471819" y="1409639"/>
            <a:ext cx="8229600" cy="5297128"/>
          </a:xfrm>
        </p:spPr>
        <p:txBody>
          <a:bodyPr/>
          <a:lstStyle/>
          <a:p>
            <a:pPr marL="0" indent="0">
              <a:buNone/>
            </a:pPr>
            <a:r>
              <a:rPr lang="et-EE" sz="2400" dirty="0"/>
              <a:t>Neljast </a:t>
            </a:r>
            <a:r>
              <a:rPr lang="en-US" sz="2400" dirty="0" err="1"/>
              <a:t>omavahel</a:t>
            </a:r>
            <a:r>
              <a:rPr lang="en-US" sz="2400" dirty="0"/>
              <a:t> </a:t>
            </a:r>
            <a:r>
              <a:rPr lang="en-US" sz="2400" dirty="0" err="1"/>
              <a:t>seotud</a:t>
            </a:r>
            <a:r>
              <a:rPr lang="en-US" sz="2400" dirty="0"/>
              <a:t> </a:t>
            </a:r>
            <a:r>
              <a:rPr lang="et-EE" sz="2400" dirty="0"/>
              <a:t>osast, lisadest ja kaardirakendusest</a:t>
            </a:r>
            <a:r>
              <a:rPr lang="en-US" sz="2400" dirty="0"/>
              <a:t>:</a:t>
            </a:r>
            <a:endParaRPr lang="et-EE" sz="2400" dirty="0"/>
          </a:p>
          <a:p>
            <a:pPr marL="457200" indent="-457200">
              <a:buFont typeface="+mj-lt"/>
              <a:buAutoNum type="arabicPeriod"/>
            </a:pPr>
            <a:r>
              <a:rPr lang="et-EE" sz="2200" dirty="0"/>
              <a:t>Lahenduse aluseks olevad väärtused ja </a:t>
            </a:r>
            <a:r>
              <a:rPr lang="en-US" sz="2200" dirty="0" err="1"/>
              <a:t>ruumilised</a:t>
            </a:r>
            <a:r>
              <a:rPr lang="en-US" sz="2200" dirty="0"/>
              <a:t> </a:t>
            </a:r>
            <a:r>
              <a:rPr lang="en-US" sz="2200" dirty="0" err="1"/>
              <a:t>vajadused</a:t>
            </a:r>
            <a:r>
              <a:rPr lang="et-EE" sz="2200" dirty="0"/>
              <a:t> (</a:t>
            </a:r>
            <a:r>
              <a:rPr lang="et-EE" sz="2200" dirty="0" err="1"/>
              <a:t>ptk</a:t>
            </a:r>
            <a:r>
              <a:rPr lang="et-EE" sz="2200" dirty="0"/>
              <a:t> 3)</a:t>
            </a:r>
          </a:p>
          <a:p>
            <a:pPr marL="457200" indent="-457200">
              <a:buFont typeface="+mj-lt"/>
              <a:buAutoNum type="arabicPeriod"/>
            </a:pPr>
            <a:r>
              <a:rPr lang="et-EE" sz="2200" dirty="0"/>
              <a:t>Asustuse ja maakasutuse suunamise selgitus (</a:t>
            </a:r>
            <a:r>
              <a:rPr lang="et-EE" sz="2200" dirty="0" err="1"/>
              <a:t>ptk</a:t>
            </a:r>
            <a:r>
              <a:rPr lang="et-EE" sz="2200" dirty="0"/>
              <a:t> 4)</a:t>
            </a:r>
          </a:p>
          <a:p>
            <a:pPr marL="457200" indent="-457200">
              <a:buFont typeface="+mj-lt"/>
              <a:buAutoNum type="arabicPeriod"/>
            </a:pPr>
            <a:r>
              <a:rPr lang="et-EE" sz="2200" dirty="0"/>
              <a:t>Maakasutus- ja ehitustingimused juhtotstarvete lõikes (</a:t>
            </a:r>
            <a:r>
              <a:rPr lang="et-EE" sz="2200" dirty="0" err="1"/>
              <a:t>ptk</a:t>
            </a:r>
            <a:r>
              <a:rPr lang="et-EE" sz="2200" dirty="0"/>
              <a:t> 5)</a:t>
            </a:r>
          </a:p>
          <a:p>
            <a:pPr marL="457200" indent="-457200">
              <a:buFont typeface="+mj-lt"/>
              <a:buAutoNum type="arabicPeriod"/>
            </a:pPr>
            <a:r>
              <a:rPr lang="et-EE" sz="2200" dirty="0"/>
              <a:t>Maakasutus- ja ehitustingimused teemade lõikes (</a:t>
            </a:r>
            <a:r>
              <a:rPr lang="et-EE" sz="2200" dirty="0" err="1"/>
              <a:t>ptk</a:t>
            </a:r>
            <a:r>
              <a:rPr lang="et-EE" sz="2200" dirty="0"/>
              <a:t> 6)</a:t>
            </a:r>
          </a:p>
          <a:p>
            <a:pPr marL="457200" indent="-457200">
              <a:buFont typeface="+mj-lt"/>
              <a:buAutoNum type="arabicPeriod"/>
            </a:pPr>
            <a:r>
              <a:rPr lang="et-EE" sz="2200" dirty="0"/>
              <a:t>Lisaks on ÜP seletuskirjas veel järgmised teemad:</a:t>
            </a:r>
          </a:p>
          <a:p>
            <a:pPr marL="857250" lvl="1" indent="-457200">
              <a:buFont typeface="+mj-lt"/>
              <a:buAutoNum type="arabicPeriod"/>
            </a:pPr>
            <a:r>
              <a:rPr lang="et-EE" sz="1600" dirty="0"/>
              <a:t>Ettepanek Kadrina ja </a:t>
            </a:r>
            <a:r>
              <a:rPr lang="et-EE" sz="1600" dirty="0" err="1"/>
              <a:t>Hulja</a:t>
            </a:r>
            <a:r>
              <a:rPr lang="et-EE" sz="1600" dirty="0"/>
              <a:t> alevike piiride muutmiseks</a:t>
            </a:r>
          </a:p>
          <a:p>
            <a:pPr marL="857250" lvl="1" indent="-457200">
              <a:buFont typeface="+mj-lt"/>
              <a:buAutoNum type="arabicPeriod"/>
            </a:pPr>
            <a:r>
              <a:rPr lang="et-EE" sz="1600" dirty="0"/>
              <a:t>KSH ettepanekutega arvestamine</a:t>
            </a:r>
          </a:p>
          <a:p>
            <a:pPr marL="857250" lvl="1" indent="-457200">
              <a:buFont typeface="+mj-lt"/>
              <a:buAutoNum type="arabicPeriod"/>
            </a:pPr>
            <a:r>
              <a:rPr lang="et-EE" sz="1600" dirty="0"/>
              <a:t>Kuidas üldplaneeringut ellu vi</a:t>
            </a:r>
            <a:r>
              <a:rPr lang="en-US" sz="1600" dirty="0" err="1"/>
              <a:t>i</a:t>
            </a:r>
            <a:r>
              <a:rPr lang="et-EE" sz="1600" dirty="0"/>
              <a:t>a</a:t>
            </a:r>
          </a:p>
          <a:p>
            <a:pPr marL="857250" lvl="1" indent="-457200">
              <a:buFont typeface="+mj-lt"/>
              <a:buAutoNum type="arabicPeriod"/>
            </a:pPr>
            <a:r>
              <a:rPr lang="et-EE" sz="1600" dirty="0"/>
              <a:t>Ettepanekud maakonnaplaneeringu muutmiseks</a:t>
            </a:r>
            <a:endParaRPr lang="en-US" sz="1600" dirty="0"/>
          </a:p>
          <a:p>
            <a:pPr marL="0" indent="0">
              <a:buNone/>
            </a:pPr>
            <a:r>
              <a:rPr lang="en-US" sz="2400" dirty="0"/>
              <a:t>6. </a:t>
            </a:r>
            <a:r>
              <a:rPr lang="en-US" sz="2400" dirty="0" err="1">
                <a:latin typeface="+mj-lt"/>
              </a:rPr>
              <a:t>Planeeringu</a:t>
            </a:r>
            <a:r>
              <a:rPr lang="en-US" sz="2400" dirty="0">
                <a:latin typeface="+mj-lt"/>
              </a:rPr>
              <a:t> </a:t>
            </a:r>
            <a:r>
              <a:rPr lang="en-US" sz="2400" dirty="0" err="1">
                <a:latin typeface="+mj-lt"/>
              </a:rPr>
              <a:t>joonis</a:t>
            </a:r>
            <a:r>
              <a:rPr lang="en-US" sz="2400" dirty="0">
                <a:latin typeface="+mj-lt"/>
              </a:rPr>
              <a:t>: </a:t>
            </a:r>
          </a:p>
          <a:p>
            <a:pPr marL="0" indent="0">
              <a:buNone/>
            </a:pPr>
            <a:r>
              <a:rPr lang="en-US" sz="2400" dirty="0">
                <a:solidFill>
                  <a:srgbClr val="C00000"/>
                </a:solidFill>
                <a:latin typeface="+mj-lt"/>
                <a:hlinkClick r:id="rId3">
                  <a:extLst>
                    <a:ext uri="{A12FA001-AC4F-418D-AE19-62706E023703}">
                      <ahyp:hlinkClr xmlns:ahyp="http://schemas.microsoft.com/office/drawing/2018/hyperlinkcolor" val="tx"/>
                    </a:ext>
                  </a:extLst>
                </a:hlinkClick>
              </a:rPr>
              <a:t>https://hendrikson.ee/maps/Kadrina-vald/</a:t>
            </a:r>
            <a:endParaRPr lang="en-US" sz="2400" dirty="0">
              <a:solidFill>
                <a:srgbClr val="C00000"/>
              </a:solidFill>
              <a:latin typeface="+mj-lt"/>
            </a:endParaRPr>
          </a:p>
          <a:p>
            <a:pPr marL="0" indent="0">
              <a:buNone/>
            </a:pPr>
            <a:endParaRPr lang="en-US" dirty="0"/>
          </a:p>
          <a:p>
            <a:pPr marL="0" indent="0">
              <a:buNone/>
            </a:pPr>
            <a:endParaRPr lang="et-EE" dirty="0"/>
          </a:p>
        </p:txBody>
      </p:sp>
      <p:sp>
        <p:nvSpPr>
          <p:cNvPr id="6" name="Title 1">
            <a:extLst>
              <a:ext uri="{FF2B5EF4-FFF2-40B4-BE49-F238E27FC236}">
                <a16:creationId xmlns:a16="http://schemas.microsoft.com/office/drawing/2014/main" id="{57BB511A-5002-8ECC-649C-3FC2305342CC}"/>
              </a:ext>
            </a:extLst>
          </p:cNvPr>
          <p:cNvSpPr txBox="1">
            <a:spLocks/>
          </p:cNvSpPr>
          <p:nvPr/>
        </p:nvSpPr>
        <p:spPr>
          <a:xfrm>
            <a:off x="465533" y="517037"/>
            <a:ext cx="8229600" cy="91718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ÜLDPLANEERING KOOSNEB</a:t>
            </a:r>
          </a:p>
        </p:txBody>
      </p:sp>
      <p:pic>
        <p:nvPicPr>
          <p:cNvPr id="5" name="Pilt 4">
            <a:extLst>
              <a:ext uri="{FF2B5EF4-FFF2-40B4-BE49-F238E27FC236}">
                <a16:creationId xmlns:a16="http://schemas.microsoft.com/office/drawing/2014/main" id="{07589719-DB63-0F6F-6E6F-8D690CD7B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8" name="Pilt 7">
            <a:extLst>
              <a:ext uri="{FF2B5EF4-FFF2-40B4-BE49-F238E27FC236}">
                <a16:creationId xmlns:a16="http://schemas.microsoft.com/office/drawing/2014/main" id="{D3527645-04E6-93AF-A3C4-8BBEDE7FAC7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44208" y="6443979"/>
            <a:ext cx="843263" cy="252979"/>
          </a:xfrm>
          <a:prstGeom prst="rect">
            <a:avLst/>
          </a:prstGeom>
        </p:spPr>
      </p:pic>
    </p:spTree>
    <p:extLst>
      <p:ext uri="{BB962C8B-B14F-4D97-AF65-F5344CB8AC3E}">
        <p14:creationId xmlns:p14="http://schemas.microsoft.com/office/powerpoint/2010/main" val="32275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BB511A-5002-8ECC-649C-3FC2305342CC}"/>
              </a:ext>
            </a:extLst>
          </p:cNvPr>
          <p:cNvSpPr txBox="1">
            <a:spLocks/>
          </p:cNvSpPr>
          <p:nvPr/>
        </p:nvSpPr>
        <p:spPr>
          <a:xfrm>
            <a:off x="457200" y="409771"/>
            <a:ext cx="8229600" cy="917184"/>
          </a:xfrm>
          <a:prstGeom prst="rect">
            <a:avLst/>
          </a:prstGeom>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ÜLDPLANEERINGU KAARDIRAKENDUS</a:t>
            </a:r>
          </a:p>
        </p:txBody>
      </p:sp>
      <p:sp>
        <p:nvSpPr>
          <p:cNvPr id="8" name="Content Placeholder 7">
            <a:extLst>
              <a:ext uri="{FF2B5EF4-FFF2-40B4-BE49-F238E27FC236}">
                <a16:creationId xmlns:a16="http://schemas.microsoft.com/office/drawing/2014/main" id="{F5384093-F473-C230-1908-032281E44AB9}"/>
              </a:ext>
            </a:extLst>
          </p:cNvPr>
          <p:cNvSpPr>
            <a:spLocks noGrp="1"/>
          </p:cNvSpPr>
          <p:nvPr>
            <p:ph idx="1"/>
          </p:nvPr>
        </p:nvSpPr>
        <p:spPr/>
        <p:txBody>
          <a:bodyPr/>
          <a:lstStyle/>
          <a:p>
            <a:endParaRPr lang="et-EE"/>
          </a:p>
        </p:txBody>
      </p:sp>
      <p:pic>
        <p:nvPicPr>
          <p:cNvPr id="3" name="Pilt 2">
            <a:extLst>
              <a:ext uri="{FF2B5EF4-FFF2-40B4-BE49-F238E27FC236}">
                <a16:creationId xmlns:a16="http://schemas.microsoft.com/office/drawing/2014/main" id="{11A1311E-007B-7C65-1787-2E4C3C0AA864}"/>
              </a:ext>
            </a:extLst>
          </p:cNvPr>
          <p:cNvPicPr>
            <a:picLocks noChangeAspect="1"/>
          </p:cNvPicPr>
          <p:nvPr/>
        </p:nvPicPr>
        <p:blipFill>
          <a:blip r:embed="rId2"/>
          <a:stretch>
            <a:fillRect/>
          </a:stretch>
        </p:blipFill>
        <p:spPr>
          <a:xfrm>
            <a:off x="0" y="1124744"/>
            <a:ext cx="9144000" cy="6436559"/>
          </a:xfrm>
          <a:prstGeom prst="rect">
            <a:avLst/>
          </a:prstGeom>
        </p:spPr>
      </p:pic>
      <p:sp>
        <p:nvSpPr>
          <p:cNvPr id="4" name="TextBox 3">
            <a:extLst>
              <a:ext uri="{FF2B5EF4-FFF2-40B4-BE49-F238E27FC236}">
                <a16:creationId xmlns:a16="http://schemas.microsoft.com/office/drawing/2014/main" id="{3A0B9128-83DD-2F55-3D8F-EDF438D352D7}"/>
              </a:ext>
            </a:extLst>
          </p:cNvPr>
          <p:cNvSpPr txBox="1"/>
          <p:nvPr/>
        </p:nvSpPr>
        <p:spPr>
          <a:xfrm>
            <a:off x="4572000" y="1140412"/>
            <a:ext cx="5004048" cy="646331"/>
          </a:xfrm>
          <a:prstGeom prst="rect">
            <a:avLst/>
          </a:prstGeom>
          <a:noFill/>
        </p:spPr>
        <p:txBody>
          <a:bodyPr wrap="square" rtlCol="0">
            <a:spAutoFit/>
          </a:bodyPr>
          <a:lstStyle/>
          <a:p>
            <a:r>
              <a:rPr lang="en-US" sz="1800" dirty="0">
                <a:solidFill>
                  <a:schemeClr val="bg1"/>
                </a:solidFill>
                <a:latin typeface="+mj-lt"/>
                <a:hlinkClick r:id="rId3">
                  <a:extLst>
                    <a:ext uri="{A12FA001-AC4F-418D-AE19-62706E023703}">
                      <ahyp:hlinkClr xmlns:ahyp="http://schemas.microsoft.com/office/drawing/2018/hyperlinkcolor" val="tx"/>
                    </a:ext>
                  </a:extLst>
                </a:hlinkClick>
              </a:rPr>
              <a:t>https://hendrikson.ee/maps/Kadrina-vald/</a:t>
            </a:r>
            <a:endParaRPr lang="en-US" sz="1800" dirty="0">
              <a:solidFill>
                <a:schemeClr val="bg1"/>
              </a:solidFill>
              <a:latin typeface="+mj-lt"/>
            </a:endParaRPr>
          </a:p>
          <a:p>
            <a:endParaRPr lang="et-EE" dirty="0"/>
          </a:p>
        </p:txBody>
      </p:sp>
    </p:spTree>
    <p:extLst>
      <p:ext uri="{BB962C8B-B14F-4D97-AF65-F5344CB8AC3E}">
        <p14:creationId xmlns:p14="http://schemas.microsoft.com/office/powerpoint/2010/main" val="97081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A209341-076D-C2BF-E081-59771841B0B2}"/>
              </a:ext>
            </a:extLst>
          </p:cNvPr>
          <p:cNvPicPr>
            <a:picLocks noChangeAspect="1"/>
          </p:cNvPicPr>
          <p:nvPr/>
        </p:nvPicPr>
        <p:blipFill rotWithShape="1">
          <a:blip r:embed="rId2">
            <a:duotone>
              <a:schemeClr val="accent3">
                <a:shade val="45000"/>
                <a:satMod val="135000"/>
              </a:schemeClr>
              <a:prstClr val="white"/>
            </a:duotone>
          </a:blip>
          <a:srcRect l="4042" t="-1449" r="4042" b="-1"/>
          <a:stretch/>
        </p:blipFill>
        <p:spPr>
          <a:xfrm>
            <a:off x="-1" y="-99392"/>
            <a:ext cx="9144001" cy="6957392"/>
          </a:xfrm>
          <a:prstGeom prst="rect">
            <a:avLst/>
          </a:prstGeom>
        </p:spPr>
      </p:pic>
      <p:sp>
        <p:nvSpPr>
          <p:cNvPr id="6" name="Title 1">
            <a:extLst>
              <a:ext uri="{FF2B5EF4-FFF2-40B4-BE49-F238E27FC236}">
                <a16:creationId xmlns:a16="http://schemas.microsoft.com/office/drawing/2014/main" id="{57BB511A-5002-8ECC-649C-3FC2305342CC}"/>
              </a:ext>
            </a:extLst>
          </p:cNvPr>
          <p:cNvSpPr txBox="1">
            <a:spLocks/>
          </p:cNvSpPr>
          <p:nvPr/>
        </p:nvSpPr>
        <p:spPr>
          <a:xfrm>
            <a:off x="458753" y="620688"/>
            <a:ext cx="8229600" cy="917184"/>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900024"/>
                </a:solidFill>
              </a:rPr>
              <a:t>ASUSTUSE JA MAAKASUTUSE SUUNAMINE</a:t>
            </a:r>
          </a:p>
        </p:txBody>
      </p:sp>
      <p:sp>
        <p:nvSpPr>
          <p:cNvPr id="8" name="Content Placeholder 7">
            <a:extLst>
              <a:ext uri="{FF2B5EF4-FFF2-40B4-BE49-F238E27FC236}">
                <a16:creationId xmlns:a16="http://schemas.microsoft.com/office/drawing/2014/main" id="{F5384093-F473-C230-1908-032281E44AB9}"/>
              </a:ext>
            </a:extLst>
          </p:cNvPr>
          <p:cNvSpPr>
            <a:spLocks noGrp="1"/>
          </p:cNvSpPr>
          <p:nvPr>
            <p:ph idx="1"/>
          </p:nvPr>
        </p:nvSpPr>
        <p:spPr>
          <a:xfrm>
            <a:off x="457200" y="1494370"/>
            <a:ext cx="8229600" cy="4525963"/>
          </a:xfrm>
        </p:spPr>
        <p:txBody>
          <a:bodyPr/>
          <a:lstStyle/>
          <a:p>
            <a:r>
              <a:rPr lang="et-EE" sz="2800" dirty="0"/>
              <a:t>Tiheasustusega alad </a:t>
            </a:r>
            <a:r>
              <a:rPr lang="en-US" sz="2800" dirty="0"/>
              <a:t>- </a:t>
            </a:r>
            <a:r>
              <a:rPr lang="et-EE" sz="2800" dirty="0"/>
              <a:t>Kadrina ja </a:t>
            </a:r>
            <a:r>
              <a:rPr lang="et-EE" sz="2800" dirty="0" err="1"/>
              <a:t>Hulja</a:t>
            </a:r>
            <a:r>
              <a:rPr lang="et-EE" sz="2800" dirty="0"/>
              <a:t> alevik</a:t>
            </a:r>
            <a:r>
              <a:rPr lang="en-US" sz="2800" dirty="0" err="1"/>
              <a:t>ud</a:t>
            </a:r>
            <a:endParaRPr lang="et-EE" sz="2800" dirty="0"/>
          </a:p>
          <a:p>
            <a:r>
              <a:rPr lang="et-EE" sz="2800" dirty="0"/>
              <a:t>Tiheasustusega alad</a:t>
            </a:r>
            <a:r>
              <a:rPr lang="en-US" sz="2800" dirty="0"/>
              <a:t>: </a:t>
            </a:r>
          </a:p>
          <a:p>
            <a:pPr lvl="1"/>
            <a:r>
              <a:rPr lang="et-EE" sz="2400" dirty="0"/>
              <a:t>maakasutuse mitmekesisus</a:t>
            </a:r>
            <a:endParaRPr lang="en-US" sz="2400" dirty="0"/>
          </a:p>
          <a:p>
            <a:pPr lvl="1"/>
            <a:r>
              <a:rPr lang="et-EE" sz="2400" dirty="0"/>
              <a:t>erinevate funktsioonide koondumine</a:t>
            </a:r>
            <a:endParaRPr lang="en-US" sz="2400" dirty="0"/>
          </a:p>
          <a:p>
            <a:pPr lvl="1"/>
            <a:r>
              <a:rPr lang="et-EE" sz="2400" dirty="0"/>
              <a:t>teenuste, elu-, puhke- ja ettevõtlusfunktsioonide kõrvuti </a:t>
            </a:r>
            <a:r>
              <a:rPr lang="et-EE" sz="2400" dirty="0" err="1"/>
              <a:t>koostoimimi</a:t>
            </a:r>
            <a:r>
              <a:rPr lang="en-US" sz="2400" dirty="0"/>
              <a:t>ne</a:t>
            </a:r>
          </a:p>
          <a:p>
            <a:pPr lvl="1"/>
            <a:r>
              <a:rPr lang="et-EE" sz="2400" dirty="0"/>
              <a:t>üldkasutatavate puhke- ja rohealade olemasolu</a:t>
            </a:r>
            <a:endParaRPr lang="en-US" sz="2400" dirty="0"/>
          </a:p>
          <a:p>
            <a:pPr lvl="1"/>
            <a:r>
              <a:rPr lang="et-EE" sz="2400" dirty="0"/>
              <a:t>taristute terviklik</a:t>
            </a:r>
            <a:r>
              <a:rPr lang="en-US" sz="2400" dirty="0" err="1"/>
              <a:t>ud</a:t>
            </a:r>
            <a:r>
              <a:rPr lang="et-EE" sz="2400" dirty="0"/>
              <a:t> lahendus</a:t>
            </a:r>
            <a:r>
              <a:rPr lang="en-US" sz="2400" dirty="0"/>
              <a:t>ed</a:t>
            </a:r>
            <a:r>
              <a:rPr lang="et-EE" sz="2400" dirty="0"/>
              <a:t> </a:t>
            </a:r>
          </a:p>
          <a:p>
            <a:r>
              <a:rPr lang="en-US" sz="2800" dirty="0" err="1"/>
              <a:t>Ülejäänud</a:t>
            </a:r>
            <a:r>
              <a:rPr lang="en-US" sz="2800" dirty="0"/>
              <a:t> </a:t>
            </a:r>
            <a:r>
              <a:rPr lang="en-US" sz="2800" dirty="0" err="1"/>
              <a:t>vald</a:t>
            </a:r>
            <a:r>
              <a:rPr lang="en-US" sz="2800" dirty="0"/>
              <a:t> on hajaasustusega ala</a:t>
            </a:r>
            <a:endParaRPr lang="et-EE" sz="2800" dirty="0"/>
          </a:p>
        </p:txBody>
      </p:sp>
      <p:pic>
        <p:nvPicPr>
          <p:cNvPr id="2" name="Pilt 1">
            <a:extLst>
              <a:ext uri="{FF2B5EF4-FFF2-40B4-BE49-F238E27FC236}">
                <a16:creationId xmlns:a16="http://schemas.microsoft.com/office/drawing/2014/main" id="{8648330A-E6CB-F54D-5403-2555B32E3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6416357"/>
            <a:ext cx="1368152" cy="290410"/>
          </a:xfrm>
          <a:prstGeom prst="rect">
            <a:avLst/>
          </a:prstGeom>
        </p:spPr>
      </p:pic>
      <p:pic>
        <p:nvPicPr>
          <p:cNvPr id="3" name="Pilt 2">
            <a:extLst>
              <a:ext uri="{FF2B5EF4-FFF2-40B4-BE49-F238E27FC236}">
                <a16:creationId xmlns:a16="http://schemas.microsoft.com/office/drawing/2014/main" id="{9E0C1D35-1D11-04DF-4428-E9B19C93F03F}"/>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516216" y="6435072"/>
            <a:ext cx="843263" cy="252979"/>
          </a:xfrm>
          <a:prstGeom prst="rect">
            <a:avLst/>
          </a:prstGeom>
        </p:spPr>
      </p:pic>
    </p:spTree>
    <p:extLst>
      <p:ext uri="{BB962C8B-B14F-4D97-AF65-F5344CB8AC3E}">
        <p14:creationId xmlns:p14="http://schemas.microsoft.com/office/powerpoint/2010/main" val="385989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32657B1C-7E8B-6C98-2344-7A9C214B6FB2}"/>
              </a:ext>
            </a:extLst>
          </p:cNvPr>
          <p:cNvPicPr>
            <a:picLocks noChangeAspect="1"/>
          </p:cNvPicPr>
          <p:nvPr/>
        </p:nvPicPr>
        <p:blipFill>
          <a:blip r:embed="rId2"/>
          <a:stretch>
            <a:fillRect/>
          </a:stretch>
        </p:blipFill>
        <p:spPr>
          <a:xfrm>
            <a:off x="7524329" y="0"/>
            <a:ext cx="1591284" cy="3813688"/>
          </a:xfrm>
          <a:prstGeom prst="rect">
            <a:avLst/>
          </a:prstGeom>
        </p:spPr>
      </p:pic>
      <p:pic>
        <p:nvPicPr>
          <p:cNvPr id="5" name="Pilt 4">
            <a:extLst>
              <a:ext uri="{FF2B5EF4-FFF2-40B4-BE49-F238E27FC236}">
                <a16:creationId xmlns:a16="http://schemas.microsoft.com/office/drawing/2014/main" id="{0A5B19FE-742C-7F1B-5F86-505BF0B9C933}"/>
              </a:ext>
            </a:extLst>
          </p:cNvPr>
          <p:cNvPicPr>
            <a:picLocks noChangeAspect="1"/>
          </p:cNvPicPr>
          <p:nvPr/>
        </p:nvPicPr>
        <p:blipFill>
          <a:blip r:embed="rId3"/>
          <a:stretch>
            <a:fillRect/>
          </a:stretch>
        </p:blipFill>
        <p:spPr>
          <a:xfrm>
            <a:off x="7524329" y="3688033"/>
            <a:ext cx="1666865" cy="3169967"/>
          </a:xfrm>
          <a:prstGeom prst="rect">
            <a:avLst/>
          </a:prstGeom>
        </p:spPr>
      </p:pic>
      <p:pic>
        <p:nvPicPr>
          <p:cNvPr id="12" name="Pilt 11">
            <a:extLst>
              <a:ext uri="{FF2B5EF4-FFF2-40B4-BE49-F238E27FC236}">
                <a16:creationId xmlns:a16="http://schemas.microsoft.com/office/drawing/2014/main" id="{078CCC7A-F9B5-1AA5-A7B5-6CD71BCFC308}"/>
              </a:ext>
            </a:extLst>
          </p:cNvPr>
          <p:cNvPicPr>
            <a:picLocks noChangeAspect="1"/>
          </p:cNvPicPr>
          <p:nvPr/>
        </p:nvPicPr>
        <p:blipFill>
          <a:blip r:embed="rId4"/>
          <a:stretch>
            <a:fillRect/>
          </a:stretch>
        </p:blipFill>
        <p:spPr>
          <a:xfrm>
            <a:off x="0" y="0"/>
            <a:ext cx="7524329" cy="7178383"/>
          </a:xfrm>
          <a:prstGeom prst="rect">
            <a:avLst/>
          </a:prstGeom>
        </p:spPr>
      </p:pic>
    </p:spTree>
    <p:extLst>
      <p:ext uri="{BB962C8B-B14F-4D97-AF65-F5344CB8AC3E}">
        <p14:creationId xmlns:p14="http://schemas.microsoft.com/office/powerpoint/2010/main" val="56341721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t-EE"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t-EE"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D7EF98D01C9F549A60134ACF436DCCA" ma:contentTypeVersion="16" ma:contentTypeDescription="Loo uus dokument" ma:contentTypeScope="" ma:versionID="9db54af5e29ced7a6a85db9edf31f630">
  <xsd:schema xmlns:xsd="http://www.w3.org/2001/XMLSchema" xmlns:xs="http://www.w3.org/2001/XMLSchema" xmlns:p="http://schemas.microsoft.com/office/2006/metadata/properties" xmlns:ns2="010ecfe6-d3bc-4b41-bdbd-81f22fffe916" xmlns:ns3="c4877a31-83fc-4462-832c-b6ca7922df77" targetNamespace="http://schemas.microsoft.com/office/2006/metadata/properties" ma:root="true" ma:fieldsID="8a806c1e77eeeed598780414a2f8721c" ns2:_="" ns3:_="">
    <xsd:import namespace="010ecfe6-d3bc-4b41-bdbd-81f22fffe916"/>
    <xsd:import namespace="c4877a31-83fc-4462-832c-b6ca7922df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0ecfe6-d3bc-4b41-bdbd-81f22fffe9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Pildisildid" ma:readOnly="false" ma:fieldId="{5cf76f15-5ced-4ddc-b409-7134ff3c332f}" ma:taxonomyMulti="true" ma:sspId="3b9e6b61-800c-402b-b0ce-7df860a0210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Lõpetamise olek" ma:internalName="L_x00f5_petamise_x0020_olek">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877a31-83fc-4462-832c-b6ca7922df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5bb4d07-9573-4e29-a8b6-a35d0428caca}" ma:internalName="TaxCatchAll" ma:showField="CatchAllData" ma:web="c4877a31-83fc-4462-832c-b6ca7922df7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Ühiskasutusse andmise üksikasjad"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097AF-7AB1-40FA-9628-FE987C01F5D7}">
  <ds:schemaRefs>
    <ds:schemaRef ds:uri="http://schemas.microsoft.com/sharepoint/v3/contenttype/forms"/>
  </ds:schemaRefs>
</ds:datastoreItem>
</file>

<file path=customXml/itemProps2.xml><?xml version="1.0" encoding="utf-8"?>
<ds:datastoreItem xmlns:ds="http://schemas.openxmlformats.org/officeDocument/2006/customXml" ds:itemID="{0273A133-C35C-431C-9EBC-9B23DA26B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0ecfe6-d3bc-4b41-bdbd-81f22fffe916"/>
    <ds:schemaRef ds:uri="c4877a31-83fc-4462-832c-b6ca7922df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Watermark</Template>
  <TotalTime>27995</TotalTime>
  <Words>1076</Words>
  <Application>Microsoft Office PowerPoint</Application>
  <PresentationFormat>Ekraaniseanss (4:3)</PresentationFormat>
  <Paragraphs>130</Paragraphs>
  <Slides>25</Slides>
  <Notes>12</Notes>
  <HiddenSlides>0</HiddenSlides>
  <MMClips>0</MMClips>
  <ScaleCrop>false</ScaleCrop>
  <HeadingPairs>
    <vt:vector size="6" baseType="variant">
      <vt:variant>
        <vt:lpstr>Kasutatud fondid</vt:lpstr>
      </vt:variant>
      <vt:variant>
        <vt:i4>2</vt:i4>
      </vt:variant>
      <vt:variant>
        <vt:lpstr>Kujundus</vt:lpstr>
      </vt:variant>
      <vt:variant>
        <vt:i4>1</vt:i4>
      </vt:variant>
      <vt:variant>
        <vt:lpstr>Slaidipealkirjad</vt:lpstr>
      </vt:variant>
      <vt:variant>
        <vt:i4>25</vt:i4>
      </vt:variant>
    </vt:vector>
  </HeadingPairs>
  <TitlesOfParts>
    <vt:vector size="28" baseType="lpstr">
      <vt:lpstr>Arial</vt:lpstr>
      <vt:lpstr>Calibri</vt:lpstr>
      <vt:lpstr>Default Design</vt:lpstr>
      <vt:lpstr>KADRINA VALLA ÜLDPLANEERING TUTVUSTUS VOLIKOGULE 12.09.2024</vt:lpstr>
      <vt:lpstr>PÄEVAKAVA</vt:lpstr>
      <vt:lpstr>SISSEJUHATUS</vt:lpstr>
      <vt:lpstr>PowerPointi esitlus</vt:lpstr>
      <vt:lpstr>Üldplaneeringu Lahendus </vt:lpstr>
      <vt:lpstr>PowerPointi esitlus</vt:lpstr>
      <vt:lpstr>PowerPointi esitlus</vt:lpstr>
      <vt:lpstr>PowerPointi esitlus</vt:lpstr>
      <vt:lpstr>PowerPointi esitlus</vt:lpstr>
      <vt:lpstr>PowerPointi esitlus</vt:lpstr>
      <vt:lpstr>PowerPointi esitlus</vt:lpstr>
      <vt:lpstr>PowerPointi esitlus</vt:lpstr>
      <vt:lpstr>Maakasutus- ja ehitustingimused</vt:lpstr>
      <vt:lpstr>PowerPointi esitlus</vt:lpstr>
      <vt:lpstr>PowerPointi esitlus</vt:lpstr>
      <vt:lpstr>PowerPointi esitlus</vt:lpstr>
      <vt:lpstr>PowerPointi esitlus</vt:lpstr>
      <vt:lpstr>PowerPointi esitlus</vt:lpstr>
      <vt:lpstr>LIIKUVUS JA TRANSPORT</vt:lpstr>
      <vt:lpstr>PowerPointi esitlus</vt:lpstr>
      <vt:lpstr>Üldplaneeringu protsess</vt:lpstr>
      <vt:lpstr>PowerPointi esitlus</vt:lpstr>
      <vt:lpstr>PowerPointi esitlus</vt:lpstr>
      <vt:lpstr>PowerPointi esitlus</vt:lpstr>
      <vt:lpstr>Tänan kuulamast ja kaasa mõtlemast!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Slaidi pealkiri</dc:title>
  <dc:creator>Customer</dc:creator>
  <cp:lastModifiedBy>Marje Kirsipuu</cp:lastModifiedBy>
  <cp:revision>717</cp:revision>
  <dcterms:created xsi:type="dcterms:W3CDTF">2004-04-01T08:31:37Z</dcterms:created>
  <dcterms:modified xsi:type="dcterms:W3CDTF">2024-09-13T05:45:23Z</dcterms:modified>
</cp:coreProperties>
</file>